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8288000" cy="10287000"/>
  <p:notesSz cx="6858000" cy="9144000"/>
  <p:embeddedFontLst>
    <p:embeddedFont>
      <p:font typeface="Amaranth" panose="020B0604020202020204" charset="0"/>
      <p:regular r:id="rId23"/>
    </p:embeddedFont>
    <p:embeddedFont>
      <p:font typeface="Apricots" panose="020B0604020202020204" charset="0"/>
      <p:regular r:id="rId24"/>
    </p:embeddedFont>
    <p:embeddedFont>
      <p:font typeface="Mango AC"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9" d="100"/>
          <a:sy n="59" d="100"/>
        </p:scale>
        <p:origin x="198" y="5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grpSp>
        <p:nvGrpSpPr>
          <p:cNvPr id="2" name="Group 2"/>
          <p:cNvGrpSpPr/>
          <p:nvPr/>
        </p:nvGrpSpPr>
        <p:grpSpPr>
          <a:xfrm>
            <a:off x="4823171" y="2581621"/>
            <a:ext cx="8641657" cy="5123758"/>
            <a:chOff x="0" y="0"/>
            <a:chExt cx="2275992" cy="1349467"/>
          </a:xfrm>
        </p:grpSpPr>
        <p:sp>
          <p:nvSpPr>
            <p:cNvPr id="3" name="Freeform 3"/>
            <p:cNvSpPr/>
            <p:nvPr/>
          </p:nvSpPr>
          <p:spPr>
            <a:xfrm>
              <a:off x="0" y="0"/>
              <a:ext cx="2275992" cy="1349467"/>
            </a:xfrm>
            <a:custGeom>
              <a:avLst/>
              <a:gdLst/>
              <a:ahLst/>
              <a:cxnLst/>
              <a:rect l="l" t="t" r="r" b="b"/>
              <a:pathLst>
                <a:path w="2275992" h="1349467">
                  <a:moveTo>
                    <a:pt x="45690" y="0"/>
                  </a:moveTo>
                  <a:lnTo>
                    <a:pt x="2230302" y="0"/>
                  </a:lnTo>
                  <a:cubicBezTo>
                    <a:pt x="2255536" y="0"/>
                    <a:pt x="2275992" y="20456"/>
                    <a:pt x="2275992" y="45690"/>
                  </a:cubicBezTo>
                  <a:lnTo>
                    <a:pt x="2275992" y="1303777"/>
                  </a:lnTo>
                  <a:cubicBezTo>
                    <a:pt x="2275992" y="1329011"/>
                    <a:pt x="2255536" y="1349467"/>
                    <a:pt x="2230302" y="1349467"/>
                  </a:cubicBezTo>
                  <a:lnTo>
                    <a:pt x="45690" y="1349467"/>
                  </a:lnTo>
                  <a:cubicBezTo>
                    <a:pt x="20456" y="1349467"/>
                    <a:pt x="0" y="1329011"/>
                    <a:pt x="0" y="1303777"/>
                  </a:cubicBezTo>
                  <a:lnTo>
                    <a:pt x="0" y="45690"/>
                  </a:lnTo>
                  <a:cubicBezTo>
                    <a:pt x="0" y="20456"/>
                    <a:pt x="20456" y="0"/>
                    <a:pt x="45690" y="0"/>
                  </a:cubicBezTo>
                  <a:close/>
                </a:path>
              </a:pathLst>
            </a:custGeom>
            <a:solidFill>
              <a:srgbClr val="F2F6F3"/>
            </a:solidFill>
          </p:spPr>
          <p:txBody>
            <a:bodyPr/>
            <a:lstStyle/>
            <a:p>
              <a:endParaRPr lang="en-GB"/>
            </a:p>
          </p:txBody>
        </p:sp>
        <p:sp>
          <p:nvSpPr>
            <p:cNvPr id="4" name="TextBox 4"/>
            <p:cNvSpPr txBox="1"/>
            <p:nvPr/>
          </p:nvSpPr>
          <p:spPr>
            <a:xfrm>
              <a:off x="0" y="-38100"/>
              <a:ext cx="2275992" cy="1387567"/>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5125723" y="2994401"/>
            <a:ext cx="8036553" cy="3983874"/>
          </a:xfrm>
          <a:prstGeom prst="rect">
            <a:avLst/>
          </a:prstGeom>
        </p:spPr>
        <p:txBody>
          <a:bodyPr lIns="0" tIns="0" rIns="0" bIns="0" rtlCol="0" anchor="t">
            <a:spAutoFit/>
          </a:bodyPr>
          <a:lstStyle/>
          <a:p>
            <a:pPr marL="0" lvl="0" indent="0" algn="ctr">
              <a:lnSpc>
                <a:spcPts val="10374"/>
              </a:lnSpc>
            </a:pPr>
            <a:r>
              <a:rPr lang="en-US" sz="6916">
                <a:solidFill>
                  <a:srgbClr val="654E4E"/>
                </a:solidFill>
                <a:latin typeface="Mango AC"/>
                <a:ea typeface="Mango AC"/>
                <a:cs typeface="Mango AC"/>
                <a:sym typeface="Mango AC"/>
              </a:rPr>
              <a:t>Summer 2026 Parent and Carer Feedback</a:t>
            </a:r>
          </a:p>
        </p:txBody>
      </p:sp>
      <p:sp>
        <p:nvSpPr>
          <p:cNvPr id="6" name="Freeform 6"/>
          <p:cNvSpPr/>
          <p:nvPr/>
        </p:nvSpPr>
        <p:spPr>
          <a:xfrm rot="-2545279">
            <a:off x="-1229939" y="2403740"/>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
        <p:nvSpPr>
          <p:cNvPr id="7" name="Freeform 7"/>
          <p:cNvSpPr/>
          <p:nvPr/>
        </p:nvSpPr>
        <p:spPr>
          <a:xfrm rot="8930802">
            <a:off x="12572346" y="-1006211"/>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grpSp>
        <p:nvGrpSpPr>
          <p:cNvPr id="2" name="Group 2"/>
          <p:cNvGrpSpPr/>
          <p:nvPr/>
        </p:nvGrpSpPr>
        <p:grpSpPr>
          <a:xfrm>
            <a:off x="4230892" y="3989197"/>
            <a:ext cx="10729706" cy="2847531"/>
            <a:chOff x="0" y="0"/>
            <a:chExt cx="2825931" cy="749967"/>
          </a:xfrm>
        </p:grpSpPr>
        <p:sp>
          <p:nvSpPr>
            <p:cNvPr id="3" name="Freeform 3"/>
            <p:cNvSpPr/>
            <p:nvPr/>
          </p:nvSpPr>
          <p:spPr>
            <a:xfrm>
              <a:off x="0" y="0"/>
              <a:ext cx="2825931" cy="749967"/>
            </a:xfrm>
            <a:custGeom>
              <a:avLst/>
              <a:gdLst/>
              <a:ahLst/>
              <a:cxnLst/>
              <a:rect l="l" t="t" r="r" b="b"/>
              <a:pathLst>
                <a:path w="2825931" h="749967">
                  <a:moveTo>
                    <a:pt x="36799" y="0"/>
                  </a:moveTo>
                  <a:lnTo>
                    <a:pt x="2789132" y="0"/>
                  </a:lnTo>
                  <a:cubicBezTo>
                    <a:pt x="2798892" y="0"/>
                    <a:pt x="2808252" y="3877"/>
                    <a:pt x="2815153" y="10778"/>
                  </a:cubicBezTo>
                  <a:cubicBezTo>
                    <a:pt x="2822054" y="17679"/>
                    <a:pt x="2825931" y="27039"/>
                    <a:pt x="2825931" y="36799"/>
                  </a:cubicBezTo>
                  <a:lnTo>
                    <a:pt x="2825931" y="713168"/>
                  </a:lnTo>
                  <a:cubicBezTo>
                    <a:pt x="2825931" y="722928"/>
                    <a:pt x="2822054" y="732288"/>
                    <a:pt x="2815153" y="739189"/>
                  </a:cubicBezTo>
                  <a:cubicBezTo>
                    <a:pt x="2808252" y="746090"/>
                    <a:pt x="2798892" y="749967"/>
                    <a:pt x="2789132" y="749967"/>
                  </a:cubicBezTo>
                  <a:lnTo>
                    <a:pt x="36799" y="749967"/>
                  </a:lnTo>
                  <a:cubicBezTo>
                    <a:pt x="27039" y="749967"/>
                    <a:pt x="17679" y="746090"/>
                    <a:pt x="10778" y="739189"/>
                  </a:cubicBezTo>
                  <a:cubicBezTo>
                    <a:pt x="3877" y="732288"/>
                    <a:pt x="0" y="722928"/>
                    <a:pt x="0" y="713168"/>
                  </a:cubicBezTo>
                  <a:lnTo>
                    <a:pt x="0" y="36799"/>
                  </a:lnTo>
                  <a:cubicBezTo>
                    <a:pt x="0" y="27039"/>
                    <a:pt x="3877" y="17679"/>
                    <a:pt x="10778" y="10778"/>
                  </a:cubicBezTo>
                  <a:cubicBezTo>
                    <a:pt x="17679" y="3877"/>
                    <a:pt x="27039" y="0"/>
                    <a:pt x="36799" y="0"/>
                  </a:cubicBezTo>
                  <a:close/>
                </a:path>
              </a:pathLst>
            </a:custGeom>
            <a:solidFill>
              <a:srgbClr val="F2F6F3"/>
            </a:solidFill>
          </p:spPr>
          <p:txBody>
            <a:bodyPr/>
            <a:lstStyle/>
            <a:p>
              <a:endParaRPr lang="en-GB"/>
            </a:p>
          </p:txBody>
        </p:sp>
        <p:sp>
          <p:nvSpPr>
            <p:cNvPr id="4" name="TextBox 4"/>
            <p:cNvSpPr txBox="1"/>
            <p:nvPr/>
          </p:nvSpPr>
          <p:spPr>
            <a:xfrm>
              <a:off x="0" y="-38100"/>
              <a:ext cx="2825931" cy="788067"/>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4521050" y="1239690"/>
            <a:ext cx="9594616" cy="7807619"/>
          </a:xfrm>
          <a:custGeom>
            <a:avLst/>
            <a:gdLst/>
            <a:ahLst/>
            <a:cxnLst/>
            <a:rect l="l" t="t" r="r" b="b"/>
            <a:pathLst>
              <a:path w="9594616" h="7807619">
                <a:moveTo>
                  <a:pt x="0" y="0"/>
                </a:moveTo>
                <a:lnTo>
                  <a:pt x="9594616" y="0"/>
                </a:lnTo>
                <a:lnTo>
                  <a:pt x="9594616" y="7807620"/>
                </a:lnTo>
                <a:lnTo>
                  <a:pt x="0" y="7807620"/>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4663465" y="4185918"/>
            <a:ext cx="9885504" cy="2635250"/>
          </a:xfrm>
          <a:prstGeom prst="rect">
            <a:avLst/>
          </a:prstGeom>
        </p:spPr>
        <p:txBody>
          <a:bodyPr lIns="0" tIns="0" rIns="0" bIns="0" rtlCol="0" anchor="t">
            <a:spAutoFit/>
          </a:bodyPr>
          <a:lstStyle/>
          <a:p>
            <a:pPr marL="0" lvl="0" indent="0" algn="ctr">
              <a:lnSpc>
                <a:spcPts val="7000"/>
              </a:lnSpc>
              <a:spcBef>
                <a:spcPct val="0"/>
              </a:spcBef>
            </a:pPr>
            <a:r>
              <a:rPr lang="en-US" sz="5000">
                <a:solidFill>
                  <a:srgbClr val="654E4E"/>
                </a:solidFill>
                <a:latin typeface="Amaranth"/>
                <a:ea typeface="Amaranth"/>
                <a:cs typeface="Amaranth"/>
                <a:sym typeface="Amaranth"/>
              </a:rPr>
              <a:t>98% of parents / carers say that we give their child the right support to help them to learn well.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sp>
        <p:nvSpPr>
          <p:cNvPr id="2" name="Freeform 2"/>
          <p:cNvSpPr/>
          <p:nvPr/>
        </p:nvSpPr>
        <p:spPr>
          <a:xfrm rot="2566427" flipV="1">
            <a:off x="10730638" y="-1914163"/>
            <a:ext cx="11373268" cy="10150642"/>
          </a:xfrm>
          <a:custGeom>
            <a:avLst/>
            <a:gdLst/>
            <a:ahLst/>
            <a:cxnLst/>
            <a:rect l="l" t="t" r="r" b="b"/>
            <a:pathLst>
              <a:path w="11373268" h="10150642">
                <a:moveTo>
                  <a:pt x="0" y="10150642"/>
                </a:moveTo>
                <a:lnTo>
                  <a:pt x="11373268" y="10150642"/>
                </a:lnTo>
                <a:lnTo>
                  <a:pt x="11373268" y="0"/>
                </a:lnTo>
                <a:lnTo>
                  <a:pt x="0" y="0"/>
                </a:lnTo>
                <a:lnTo>
                  <a:pt x="0" y="10150642"/>
                </a:lnTo>
                <a:close/>
              </a:path>
            </a:pathLst>
          </a:custGeom>
          <a:blipFill>
            <a:blip r:embed="rId2"/>
            <a:stretch>
              <a:fillRect/>
            </a:stretch>
          </a:blipFill>
        </p:spPr>
        <p:txBody>
          <a:bodyPr/>
          <a:lstStyle/>
          <a:p>
            <a:endParaRPr lang="en-GB"/>
          </a:p>
        </p:txBody>
      </p:sp>
      <p:sp>
        <p:nvSpPr>
          <p:cNvPr id="3" name="TextBox 3"/>
          <p:cNvSpPr txBox="1"/>
          <p:nvPr/>
        </p:nvSpPr>
        <p:spPr>
          <a:xfrm>
            <a:off x="789518" y="1690687"/>
            <a:ext cx="10166857" cy="6762750"/>
          </a:xfrm>
          <a:prstGeom prst="rect">
            <a:avLst/>
          </a:prstGeom>
        </p:spPr>
        <p:txBody>
          <a:bodyPr lIns="0" tIns="0" rIns="0" bIns="0" rtlCol="0" anchor="t">
            <a:spAutoFit/>
          </a:bodyPr>
          <a:lstStyle/>
          <a:p>
            <a:pPr marL="0" lvl="0" indent="0" algn="l">
              <a:lnSpc>
                <a:spcPts val="10477"/>
              </a:lnSpc>
              <a:spcBef>
                <a:spcPct val="0"/>
              </a:spcBef>
            </a:pPr>
            <a:r>
              <a:rPr lang="en-US" sz="8731">
                <a:solidFill>
                  <a:srgbClr val="654E4E"/>
                </a:solidFill>
                <a:latin typeface="Mango AC"/>
                <a:ea typeface="Mango AC"/>
                <a:cs typeface="Mango AC"/>
                <a:sym typeface="Mango AC"/>
              </a:rPr>
              <a:t>100% of parents / carers would recommend Green Gates to other families.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grpSp>
        <p:nvGrpSpPr>
          <p:cNvPr id="2" name="Group 2"/>
          <p:cNvGrpSpPr/>
          <p:nvPr/>
        </p:nvGrpSpPr>
        <p:grpSpPr>
          <a:xfrm>
            <a:off x="4823171" y="2581621"/>
            <a:ext cx="8641657" cy="5123758"/>
            <a:chOff x="0" y="0"/>
            <a:chExt cx="2275992" cy="1349467"/>
          </a:xfrm>
        </p:grpSpPr>
        <p:sp>
          <p:nvSpPr>
            <p:cNvPr id="3" name="Freeform 3"/>
            <p:cNvSpPr/>
            <p:nvPr/>
          </p:nvSpPr>
          <p:spPr>
            <a:xfrm>
              <a:off x="0" y="0"/>
              <a:ext cx="2275992" cy="1349467"/>
            </a:xfrm>
            <a:custGeom>
              <a:avLst/>
              <a:gdLst/>
              <a:ahLst/>
              <a:cxnLst/>
              <a:rect l="l" t="t" r="r" b="b"/>
              <a:pathLst>
                <a:path w="2275992" h="1349467">
                  <a:moveTo>
                    <a:pt x="45690" y="0"/>
                  </a:moveTo>
                  <a:lnTo>
                    <a:pt x="2230302" y="0"/>
                  </a:lnTo>
                  <a:cubicBezTo>
                    <a:pt x="2255536" y="0"/>
                    <a:pt x="2275992" y="20456"/>
                    <a:pt x="2275992" y="45690"/>
                  </a:cubicBezTo>
                  <a:lnTo>
                    <a:pt x="2275992" y="1303777"/>
                  </a:lnTo>
                  <a:cubicBezTo>
                    <a:pt x="2275992" y="1329011"/>
                    <a:pt x="2255536" y="1349467"/>
                    <a:pt x="2230302" y="1349467"/>
                  </a:cubicBezTo>
                  <a:lnTo>
                    <a:pt x="45690" y="1349467"/>
                  </a:lnTo>
                  <a:cubicBezTo>
                    <a:pt x="20456" y="1349467"/>
                    <a:pt x="0" y="1329011"/>
                    <a:pt x="0" y="1303777"/>
                  </a:cubicBezTo>
                  <a:lnTo>
                    <a:pt x="0" y="45690"/>
                  </a:lnTo>
                  <a:cubicBezTo>
                    <a:pt x="0" y="20456"/>
                    <a:pt x="20456" y="0"/>
                    <a:pt x="45690" y="0"/>
                  </a:cubicBezTo>
                  <a:close/>
                </a:path>
              </a:pathLst>
            </a:custGeom>
            <a:solidFill>
              <a:srgbClr val="F2F6F3"/>
            </a:solidFill>
          </p:spPr>
          <p:txBody>
            <a:bodyPr/>
            <a:lstStyle/>
            <a:p>
              <a:endParaRPr lang="en-GB"/>
            </a:p>
          </p:txBody>
        </p:sp>
        <p:sp>
          <p:nvSpPr>
            <p:cNvPr id="4" name="TextBox 4"/>
            <p:cNvSpPr txBox="1"/>
            <p:nvPr/>
          </p:nvSpPr>
          <p:spPr>
            <a:xfrm>
              <a:off x="0" y="-38100"/>
              <a:ext cx="2275992" cy="1387567"/>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5125723" y="3124200"/>
            <a:ext cx="8036553" cy="3983874"/>
          </a:xfrm>
          <a:prstGeom prst="rect">
            <a:avLst/>
          </a:prstGeom>
        </p:spPr>
        <p:txBody>
          <a:bodyPr lIns="0" tIns="0" rIns="0" bIns="0" rtlCol="0" anchor="t">
            <a:spAutoFit/>
          </a:bodyPr>
          <a:lstStyle/>
          <a:p>
            <a:pPr marL="0" lvl="0" indent="0" algn="ctr">
              <a:lnSpc>
                <a:spcPts val="10374"/>
              </a:lnSpc>
            </a:pPr>
            <a:r>
              <a:rPr lang="en-US" sz="6916">
                <a:solidFill>
                  <a:srgbClr val="654E4E"/>
                </a:solidFill>
                <a:latin typeface="Mango AC"/>
                <a:ea typeface="Mango AC"/>
                <a:cs typeface="Mango AC"/>
                <a:sym typeface="Mango AC"/>
              </a:rPr>
              <a:t>Some of the lovely comments we received...</a:t>
            </a:r>
          </a:p>
        </p:txBody>
      </p:sp>
      <p:sp>
        <p:nvSpPr>
          <p:cNvPr id="6" name="Freeform 6"/>
          <p:cNvSpPr/>
          <p:nvPr/>
        </p:nvSpPr>
        <p:spPr>
          <a:xfrm rot="-2545279">
            <a:off x="-1229939" y="2403740"/>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
        <p:nvSpPr>
          <p:cNvPr id="7" name="Freeform 7"/>
          <p:cNvSpPr/>
          <p:nvPr/>
        </p:nvSpPr>
        <p:spPr>
          <a:xfrm rot="8930802">
            <a:off x="12572346" y="-1006211"/>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sp>
        <p:nvSpPr>
          <p:cNvPr id="2" name="Freeform 2"/>
          <p:cNvSpPr/>
          <p:nvPr/>
        </p:nvSpPr>
        <p:spPr>
          <a:xfrm rot="-2545279">
            <a:off x="-1229939" y="2403740"/>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
        <p:nvSpPr>
          <p:cNvPr id="3" name="Freeform 3"/>
          <p:cNvSpPr/>
          <p:nvPr/>
        </p:nvSpPr>
        <p:spPr>
          <a:xfrm rot="8930802">
            <a:off x="12572346" y="-1006211"/>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
        <p:nvSpPr>
          <p:cNvPr id="4" name="Freeform 4"/>
          <p:cNvSpPr/>
          <p:nvPr/>
        </p:nvSpPr>
        <p:spPr>
          <a:xfrm>
            <a:off x="2796252" y="341802"/>
            <a:ext cx="5114571" cy="4114800"/>
          </a:xfrm>
          <a:custGeom>
            <a:avLst/>
            <a:gdLst/>
            <a:ahLst/>
            <a:cxnLst/>
            <a:rect l="l" t="t" r="r" b="b"/>
            <a:pathLst>
              <a:path w="5114571" h="4114800">
                <a:moveTo>
                  <a:pt x="0" y="0"/>
                </a:moveTo>
                <a:lnTo>
                  <a:pt x="5114571" y="0"/>
                </a:lnTo>
                <a:lnTo>
                  <a:pt x="511457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8225288" y="1183540"/>
            <a:ext cx="5114571" cy="4114800"/>
          </a:xfrm>
          <a:custGeom>
            <a:avLst/>
            <a:gdLst/>
            <a:ahLst/>
            <a:cxnLst/>
            <a:rect l="l" t="t" r="r" b="b"/>
            <a:pathLst>
              <a:path w="5114571" h="4114800">
                <a:moveTo>
                  <a:pt x="0" y="0"/>
                </a:moveTo>
                <a:lnTo>
                  <a:pt x="5114571" y="0"/>
                </a:lnTo>
                <a:lnTo>
                  <a:pt x="511457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a:off x="6958238" y="5667249"/>
            <a:ext cx="5114571" cy="4114800"/>
          </a:xfrm>
          <a:custGeom>
            <a:avLst/>
            <a:gdLst/>
            <a:ahLst/>
            <a:cxnLst/>
            <a:rect l="l" t="t" r="r" b="b"/>
            <a:pathLst>
              <a:path w="5114571" h="4114800">
                <a:moveTo>
                  <a:pt x="0" y="0"/>
                </a:moveTo>
                <a:lnTo>
                  <a:pt x="5114572" y="0"/>
                </a:lnTo>
                <a:lnTo>
                  <a:pt x="511457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TextBox 7"/>
          <p:cNvSpPr txBox="1"/>
          <p:nvPr/>
        </p:nvSpPr>
        <p:spPr>
          <a:xfrm>
            <a:off x="7655448" y="7132888"/>
            <a:ext cx="3720153" cy="1135897"/>
          </a:xfrm>
          <a:prstGeom prst="rect">
            <a:avLst/>
          </a:prstGeom>
        </p:spPr>
        <p:txBody>
          <a:bodyPr lIns="0" tIns="0" rIns="0" bIns="0" rtlCol="0" anchor="t">
            <a:spAutoFit/>
          </a:bodyPr>
          <a:lstStyle/>
          <a:p>
            <a:pPr algn="ctr">
              <a:lnSpc>
                <a:spcPts val="3010"/>
              </a:lnSpc>
            </a:pPr>
            <a:r>
              <a:rPr lang="en-US" sz="2150">
                <a:solidFill>
                  <a:srgbClr val="654E4E"/>
                </a:solidFill>
                <a:latin typeface="Amaranth"/>
                <a:ea typeface="Amaranth"/>
                <a:cs typeface="Amaranth"/>
                <a:sym typeface="Amaranth"/>
              </a:rPr>
              <a:t>This is a lovely school and he has really come out of his shell since starting. </a:t>
            </a:r>
          </a:p>
        </p:txBody>
      </p:sp>
      <p:sp>
        <p:nvSpPr>
          <p:cNvPr id="8" name="TextBox 8"/>
          <p:cNvSpPr txBox="1"/>
          <p:nvPr/>
        </p:nvSpPr>
        <p:spPr>
          <a:xfrm>
            <a:off x="8823894" y="2605857"/>
            <a:ext cx="4188529" cy="1241592"/>
          </a:xfrm>
          <a:prstGeom prst="rect">
            <a:avLst/>
          </a:prstGeom>
        </p:spPr>
        <p:txBody>
          <a:bodyPr lIns="0" tIns="0" rIns="0" bIns="0" rtlCol="0" anchor="t">
            <a:spAutoFit/>
          </a:bodyPr>
          <a:lstStyle/>
          <a:p>
            <a:pPr marL="0" lvl="0" indent="0" algn="ctr">
              <a:lnSpc>
                <a:spcPts val="2485"/>
              </a:lnSpc>
              <a:spcBef>
                <a:spcPct val="0"/>
              </a:spcBef>
            </a:pPr>
            <a:r>
              <a:rPr lang="en-US" sz="1775">
                <a:solidFill>
                  <a:srgbClr val="654E4E"/>
                </a:solidFill>
                <a:latin typeface="Amaranth"/>
                <a:ea typeface="Amaranth"/>
                <a:cs typeface="Amaranth"/>
                <a:sym typeface="Amaranth"/>
              </a:rPr>
              <a:t>My child has loved her time in nursery. She has a beautiful relationship with all staff members and has some lovely friends in her class</a:t>
            </a:r>
          </a:p>
        </p:txBody>
      </p:sp>
      <p:sp>
        <p:nvSpPr>
          <p:cNvPr id="9" name="TextBox 9"/>
          <p:cNvSpPr txBox="1"/>
          <p:nvPr/>
        </p:nvSpPr>
        <p:spPr>
          <a:xfrm>
            <a:off x="4261463" y="1154965"/>
            <a:ext cx="2493685" cy="2399672"/>
          </a:xfrm>
          <a:prstGeom prst="rect">
            <a:avLst/>
          </a:prstGeom>
        </p:spPr>
        <p:txBody>
          <a:bodyPr lIns="0" tIns="0" rIns="0" bIns="0" rtlCol="0" anchor="t">
            <a:spAutoFit/>
          </a:bodyPr>
          <a:lstStyle/>
          <a:p>
            <a:pPr marL="0" lvl="0" indent="0" algn="ctr">
              <a:lnSpc>
                <a:spcPts val="2384"/>
              </a:lnSpc>
              <a:spcBef>
                <a:spcPct val="0"/>
              </a:spcBef>
            </a:pPr>
            <a:r>
              <a:rPr lang="en-US" sz="1703">
                <a:solidFill>
                  <a:srgbClr val="654E4E"/>
                </a:solidFill>
                <a:latin typeface="Amaranth"/>
                <a:ea typeface="Amaranth"/>
                <a:cs typeface="Amaranth"/>
                <a:sym typeface="Amaranth"/>
              </a:rPr>
              <a:t>My child has come on leaps and bounds since starting Green Gates. Her confidence has grown so much, her education has been provided with love and care which I am forever grateful for.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sp>
        <p:nvSpPr>
          <p:cNvPr id="2" name="Freeform 2"/>
          <p:cNvSpPr/>
          <p:nvPr/>
        </p:nvSpPr>
        <p:spPr>
          <a:xfrm rot="-2545279">
            <a:off x="-1229939" y="2403740"/>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
        <p:nvSpPr>
          <p:cNvPr id="3" name="Freeform 3"/>
          <p:cNvSpPr/>
          <p:nvPr/>
        </p:nvSpPr>
        <p:spPr>
          <a:xfrm rot="8930802">
            <a:off x="12572346" y="-1006211"/>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
        <p:nvSpPr>
          <p:cNvPr id="4" name="Freeform 4"/>
          <p:cNvSpPr/>
          <p:nvPr/>
        </p:nvSpPr>
        <p:spPr>
          <a:xfrm>
            <a:off x="2796252" y="341802"/>
            <a:ext cx="5114571" cy="4114800"/>
          </a:xfrm>
          <a:custGeom>
            <a:avLst/>
            <a:gdLst/>
            <a:ahLst/>
            <a:cxnLst/>
            <a:rect l="l" t="t" r="r" b="b"/>
            <a:pathLst>
              <a:path w="5114571" h="4114800">
                <a:moveTo>
                  <a:pt x="0" y="0"/>
                </a:moveTo>
                <a:lnTo>
                  <a:pt x="5114571" y="0"/>
                </a:lnTo>
                <a:lnTo>
                  <a:pt x="511457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8225288" y="1183540"/>
            <a:ext cx="5114571" cy="4114800"/>
          </a:xfrm>
          <a:custGeom>
            <a:avLst/>
            <a:gdLst/>
            <a:ahLst/>
            <a:cxnLst/>
            <a:rect l="l" t="t" r="r" b="b"/>
            <a:pathLst>
              <a:path w="5114571" h="4114800">
                <a:moveTo>
                  <a:pt x="0" y="0"/>
                </a:moveTo>
                <a:lnTo>
                  <a:pt x="5114571" y="0"/>
                </a:lnTo>
                <a:lnTo>
                  <a:pt x="511457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a:off x="6958238" y="5667249"/>
            <a:ext cx="5114571" cy="4114800"/>
          </a:xfrm>
          <a:custGeom>
            <a:avLst/>
            <a:gdLst/>
            <a:ahLst/>
            <a:cxnLst/>
            <a:rect l="l" t="t" r="r" b="b"/>
            <a:pathLst>
              <a:path w="5114571" h="4114800">
                <a:moveTo>
                  <a:pt x="0" y="0"/>
                </a:moveTo>
                <a:lnTo>
                  <a:pt x="5114572" y="0"/>
                </a:lnTo>
                <a:lnTo>
                  <a:pt x="511457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TextBox 7"/>
          <p:cNvSpPr txBox="1"/>
          <p:nvPr/>
        </p:nvSpPr>
        <p:spPr>
          <a:xfrm>
            <a:off x="7655448" y="6800850"/>
            <a:ext cx="3720153" cy="1135897"/>
          </a:xfrm>
          <a:prstGeom prst="rect">
            <a:avLst/>
          </a:prstGeom>
        </p:spPr>
        <p:txBody>
          <a:bodyPr lIns="0" tIns="0" rIns="0" bIns="0" rtlCol="0" anchor="t">
            <a:spAutoFit/>
          </a:bodyPr>
          <a:lstStyle/>
          <a:p>
            <a:pPr algn="ctr">
              <a:lnSpc>
                <a:spcPts val="3010"/>
              </a:lnSpc>
            </a:pPr>
            <a:r>
              <a:rPr lang="en-US" sz="2150">
                <a:solidFill>
                  <a:srgbClr val="654E4E"/>
                </a:solidFill>
                <a:latin typeface="Amaranth"/>
                <a:ea typeface="Amaranth"/>
                <a:cs typeface="Amaranth"/>
                <a:sym typeface="Amaranth"/>
              </a:rPr>
              <a:t>My child loves coming to school each day and is always happy. </a:t>
            </a:r>
          </a:p>
          <a:p>
            <a:pPr marL="0" lvl="0" indent="0" algn="ctr">
              <a:lnSpc>
                <a:spcPts val="3010"/>
              </a:lnSpc>
              <a:spcBef>
                <a:spcPct val="0"/>
              </a:spcBef>
            </a:pPr>
            <a:endParaRPr lang="en-US" sz="2150">
              <a:solidFill>
                <a:srgbClr val="654E4E"/>
              </a:solidFill>
              <a:latin typeface="Amaranth"/>
              <a:ea typeface="Amaranth"/>
              <a:cs typeface="Amaranth"/>
              <a:sym typeface="Amaranth"/>
            </a:endParaRPr>
          </a:p>
        </p:txBody>
      </p:sp>
      <p:sp>
        <p:nvSpPr>
          <p:cNvPr id="8" name="TextBox 8"/>
          <p:cNvSpPr txBox="1"/>
          <p:nvPr/>
        </p:nvSpPr>
        <p:spPr>
          <a:xfrm>
            <a:off x="8789082" y="2649741"/>
            <a:ext cx="4195859" cy="1531537"/>
          </a:xfrm>
          <a:prstGeom prst="rect">
            <a:avLst/>
          </a:prstGeom>
        </p:spPr>
        <p:txBody>
          <a:bodyPr lIns="0" tIns="0" rIns="0" bIns="0" rtlCol="0" anchor="t">
            <a:spAutoFit/>
          </a:bodyPr>
          <a:lstStyle/>
          <a:p>
            <a:pPr algn="ctr">
              <a:lnSpc>
                <a:spcPts val="3060"/>
              </a:lnSpc>
            </a:pPr>
            <a:r>
              <a:rPr lang="en-US" sz="2185">
                <a:solidFill>
                  <a:srgbClr val="654E4E"/>
                </a:solidFill>
                <a:latin typeface="Amaranth"/>
                <a:ea typeface="Amaranth"/>
                <a:cs typeface="Amaranth"/>
                <a:sym typeface="Amaranth"/>
              </a:rPr>
              <a:t>Green Gates is a brilliant school, the staff are amazing with the children and always put the kids interests first.</a:t>
            </a:r>
          </a:p>
        </p:txBody>
      </p:sp>
      <p:sp>
        <p:nvSpPr>
          <p:cNvPr id="9" name="TextBox 9"/>
          <p:cNvSpPr txBox="1"/>
          <p:nvPr/>
        </p:nvSpPr>
        <p:spPr>
          <a:xfrm>
            <a:off x="3582619" y="1135915"/>
            <a:ext cx="3750712" cy="2706102"/>
          </a:xfrm>
          <a:prstGeom prst="rect">
            <a:avLst/>
          </a:prstGeom>
        </p:spPr>
        <p:txBody>
          <a:bodyPr lIns="0" tIns="0" rIns="0" bIns="0" rtlCol="0" anchor="t">
            <a:spAutoFit/>
          </a:bodyPr>
          <a:lstStyle/>
          <a:p>
            <a:pPr marL="0" lvl="0" indent="0" algn="ctr">
              <a:lnSpc>
                <a:spcPts val="3587"/>
              </a:lnSpc>
              <a:spcBef>
                <a:spcPct val="0"/>
              </a:spcBef>
            </a:pPr>
            <a:r>
              <a:rPr lang="en-US" sz="2562">
                <a:solidFill>
                  <a:srgbClr val="654E4E"/>
                </a:solidFill>
                <a:latin typeface="Amaranth"/>
                <a:ea typeface="Amaranth"/>
                <a:cs typeface="Amaranth"/>
                <a:sym typeface="Amaranth"/>
              </a:rPr>
              <a:t>A lovely school which my son has excelled in both academically and socially.  A big thankyou to all the teachers and staff that work at Green Gates.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sp>
        <p:nvSpPr>
          <p:cNvPr id="2" name="Freeform 2"/>
          <p:cNvSpPr/>
          <p:nvPr/>
        </p:nvSpPr>
        <p:spPr>
          <a:xfrm rot="-2545279">
            <a:off x="-1229939" y="2403740"/>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
        <p:nvSpPr>
          <p:cNvPr id="3" name="Freeform 3"/>
          <p:cNvSpPr/>
          <p:nvPr/>
        </p:nvSpPr>
        <p:spPr>
          <a:xfrm rot="8930802">
            <a:off x="12572346" y="-1006211"/>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
        <p:nvSpPr>
          <p:cNvPr id="4" name="Freeform 4"/>
          <p:cNvSpPr/>
          <p:nvPr/>
        </p:nvSpPr>
        <p:spPr>
          <a:xfrm>
            <a:off x="2833885" y="198548"/>
            <a:ext cx="5114571" cy="4114800"/>
          </a:xfrm>
          <a:custGeom>
            <a:avLst/>
            <a:gdLst/>
            <a:ahLst/>
            <a:cxnLst/>
            <a:rect l="l" t="t" r="r" b="b"/>
            <a:pathLst>
              <a:path w="5114571" h="4114800">
                <a:moveTo>
                  <a:pt x="0" y="0"/>
                </a:moveTo>
                <a:lnTo>
                  <a:pt x="5114572" y="0"/>
                </a:lnTo>
                <a:lnTo>
                  <a:pt x="511457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8225288" y="1183540"/>
            <a:ext cx="5114571" cy="4114800"/>
          </a:xfrm>
          <a:custGeom>
            <a:avLst/>
            <a:gdLst/>
            <a:ahLst/>
            <a:cxnLst/>
            <a:rect l="l" t="t" r="r" b="b"/>
            <a:pathLst>
              <a:path w="5114571" h="4114800">
                <a:moveTo>
                  <a:pt x="0" y="0"/>
                </a:moveTo>
                <a:lnTo>
                  <a:pt x="5114571" y="0"/>
                </a:lnTo>
                <a:lnTo>
                  <a:pt x="511457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a:off x="6958238" y="5667249"/>
            <a:ext cx="5114571" cy="4114800"/>
          </a:xfrm>
          <a:custGeom>
            <a:avLst/>
            <a:gdLst/>
            <a:ahLst/>
            <a:cxnLst/>
            <a:rect l="l" t="t" r="r" b="b"/>
            <a:pathLst>
              <a:path w="5114571" h="4114800">
                <a:moveTo>
                  <a:pt x="0" y="0"/>
                </a:moveTo>
                <a:lnTo>
                  <a:pt x="5114572" y="0"/>
                </a:lnTo>
                <a:lnTo>
                  <a:pt x="511457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TextBox 7"/>
          <p:cNvSpPr txBox="1"/>
          <p:nvPr/>
        </p:nvSpPr>
        <p:spPr>
          <a:xfrm>
            <a:off x="7424700" y="6800850"/>
            <a:ext cx="4181648" cy="3430837"/>
          </a:xfrm>
          <a:prstGeom prst="rect">
            <a:avLst/>
          </a:prstGeom>
        </p:spPr>
        <p:txBody>
          <a:bodyPr lIns="0" tIns="0" rIns="0" bIns="0" rtlCol="0" anchor="t">
            <a:spAutoFit/>
          </a:bodyPr>
          <a:lstStyle/>
          <a:p>
            <a:pPr algn="ctr">
              <a:lnSpc>
                <a:spcPts val="3899"/>
              </a:lnSpc>
            </a:pPr>
            <a:r>
              <a:rPr lang="en-US" sz="2785">
                <a:solidFill>
                  <a:srgbClr val="654E4E"/>
                </a:solidFill>
                <a:latin typeface="Amaranth"/>
                <a:ea typeface="Amaranth"/>
                <a:cs typeface="Amaranth"/>
                <a:sym typeface="Amaranth"/>
              </a:rPr>
              <a:t>My child is thriving in her work, any problems the school has dealt with this straight away . </a:t>
            </a:r>
          </a:p>
          <a:p>
            <a:pPr algn="ctr">
              <a:lnSpc>
                <a:spcPts val="3899"/>
              </a:lnSpc>
            </a:pPr>
            <a:endParaRPr lang="en-US" sz="2785">
              <a:solidFill>
                <a:srgbClr val="654E4E"/>
              </a:solidFill>
              <a:latin typeface="Amaranth"/>
              <a:ea typeface="Amaranth"/>
              <a:cs typeface="Amaranth"/>
              <a:sym typeface="Amaranth"/>
            </a:endParaRPr>
          </a:p>
          <a:p>
            <a:pPr algn="ctr">
              <a:lnSpc>
                <a:spcPts val="3899"/>
              </a:lnSpc>
            </a:pPr>
            <a:endParaRPr lang="en-US" sz="2785">
              <a:solidFill>
                <a:srgbClr val="654E4E"/>
              </a:solidFill>
              <a:latin typeface="Amaranth"/>
              <a:ea typeface="Amaranth"/>
              <a:cs typeface="Amaranth"/>
              <a:sym typeface="Amaranth"/>
            </a:endParaRPr>
          </a:p>
          <a:p>
            <a:pPr marL="0" lvl="0" indent="0" algn="ctr">
              <a:lnSpc>
                <a:spcPts val="3899"/>
              </a:lnSpc>
              <a:spcBef>
                <a:spcPct val="0"/>
              </a:spcBef>
            </a:pPr>
            <a:endParaRPr lang="en-US" sz="2785">
              <a:solidFill>
                <a:srgbClr val="654E4E"/>
              </a:solidFill>
              <a:latin typeface="Amaranth"/>
              <a:ea typeface="Amaranth"/>
              <a:cs typeface="Amaranth"/>
              <a:sym typeface="Amaranth"/>
            </a:endParaRPr>
          </a:p>
        </p:txBody>
      </p:sp>
      <p:sp>
        <p:nvSpPr>
          <p:cNvPr id="8" name="TextBox 8"/>
          <p:cNvSpPr txBox="1"/>
          <p:nvPr/>
        </p:nvSpPr>
        <p:spPr>
          <a:xfrm>
            <a:off x="9088491" y="2048582"/>
            <a:ext cx="3388166" cy="2732261"/>
          </a:xfrm>
          <a:prstGeom prst="rect">
            <a:avLst/>
          </a:prstGeom>
        </p:spPr>
        <p:txBody>
          <a:bodyPr lIns="0" tIns="0" rIns="0" bIns="0" rtlCol="0" anchor="t">
            <a:spAutoFit/>
          </a:bodyPr>
          <a:lstStyle/>
          <a:p>
            <a:pPr algn="ctr">
              <a:lnSpc>
                <a:spcPts val="2700"/>
              </a:lnSpc>
            </a:pPr>
            <a:r>
              <a:rPr lang="en-US" sz="1928">
                <a:solidFill>
                  <a:srgbClr val="654E4E"/>
                </a:solidFill>
                <a:latin typeface="Amaranth"/>
                <a:ea typeface="Amaranth"/>
                <a:cs typeface="Amaranth"/>
                <a:sym typeface="Amaranth"/>
              </a:rPr>
              <a:t>My child has loved going to school n she has loved year 1 n doesn't want to leave year 1 as she loves the teacher. </a:t>
            </a:r>
          </a:p>
          <a:p>
            <a:pPr marL="0" lvl="0" indent="0" algn="ctr">
              <a:lnSpc>
                <a:spcPts val="2700"/>
              </a:lnSpc>
              <a:spcBef>
                <a:spcPct val="0"/>
              </a:spcBef>
            </a:pPr>
            <a:r>
              <a:rPr lang="en-US" sz="1928">
                <a:solidFill>
                  <a:srgbClr val="654E4E"/>
                </a:solidFill>
                <a:latin typeface="Amaranth"/>
                <a:ea typeface="Amaranth"/>
                <a:cs typeface="Amaranth"/>
                <a:sym typeface="Amaranth"/>
              </a:rPr>
              <a:t>When ever ive had any issues it is dealt with or ive had a timeline when I can see the teacher. Which has been great</a:t>
            </a:r>
          </a:p>
        </p:txBody>
      </p:sp>
      <p:sp>
        <p:nvSpPr>
          <p:cNvPr id="9" name="TextBox 9"/>
          <p:cNvSpPr txBox="1"/>
          <p:nvPr/>
        </p:nvSpPr>
        <p:spPr>
          <a:xfrm>
            <a:off x="3726385" y="1145440"/>
            <a:ext cx="3533017" cy="2588229"/>
          </a:xfrm>
          <a:prstGeom prst="rect">
            <a:avLst/>
          </a:prstGeom>
        </p:spPr>
        <p:txBody>
          <a:bodyPr lIns="0" tIns="0" rIns="0" bIns="0" rtlCol="0" anchor="t">
            <a:spAutoFit/>
          </a:bodyPr>
          <a:lstStyle/>
          <a:p>
            <a:pPr algn="ctr">
              <a:lnSpc>
                <a:spcPts val="2564"/>
              </a:lnSpc>
            </a:pPr>
            <a:r>
              <a:rPr lang="en-US" sz="1832">
                <a:solidFill>
                  <a:srgbClr val="654E4E"/>
                </a:solidFill>
                <a:latin typeface="Amaranth"/>
                <a:ea typeface="Amaranth"/>
                <a:cs typeface="Amaranth"/>
                <a:sym typeface="Amaranth"/>
              </a:rPr>
              <a:t>You have gone above and beyond to help us both out, you have been there to support in anyway and I very much appreciate everything your school has to offer and what you have done for the both of us.</a:t>
            </a:r>
          </a:p>
          <a:p>
            <a:pPr algn="ctr">
              <a:lnSpc>
                <a:spcPts val="2564"/>
              </a:lnSpc>
            </a:pPr>
            <a:r>
              <a:rPr lang="en-US" sz="1832">
                <a:solidFill>
                  <a:srgbClr val="654E4E"/>
                </a:solidFill>
                <a:latin typeface="Amaranth"/>
                <a:ea typeface="Amaranth"/>
                <a:cs typeface="Amaranth"/>
                <a:sym typeface="Amaranth"/>
              </a:rPr>
              <a:t> </a:t>
            </a:r>
          </a:p>
          <a:p>
            <a:pPr marL="0" lvl="0" indent="0" algn="ctr">
              <a:lnSpc>
                <a:spcPts val="2564"/>
              </a:lnSpc>
              <a:spcBef>
                <a:spcPct val="0"/>
              </a:spcBef>
            </a:pPr>
            <a:endParaRPr lang="en-US" sz="1832">
              <a:solidFill>
                <a:srgbClr val="654E4E"/>
              </a:solidFill>
              <a:latin typeface="Amaranth"/>
              <a:ea typeface="Amaranth"/>
              <a:cs typeface="Amaranth"/>
              <a:sym typeface="Amaranth"/>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sp>
        <p:nvSpPr>
          <p:cNvPr id="2" name="Freeform 2"/>
          <p:cNvSpPr/>
          <p:nvPr/>
        </p:nvSpPr>
        <p:spPr>
          <a:xfrm rot="-2545279">
            <a:off x="-1229939" y="2403740"/>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
        <p:nvSpPr>
          <p:cNvPr id="3" name="Freeform 3"/>
          <p:cNvSpPr/>
          <p:nvPr/>
        </p:nvSpPr>
        <p:spPr>
          <a:xfrm rot="8930802">
            <a:off x="12572346" y="-1006211"/>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
        <p:nvSpPr>
          <p:cNvPr id="4" name="Freeform 4"/>
          <p:cNvSpPr/>
          <p:nvPr/>
        </p:nvSpPr>
        <p:spPr>
          <a:xfrm>
            <a:off x="2833885" y="198548"/>
            <a:ext cx="5114571" cy="4114800"/>
          </a:xfrm>
          <a:custGeom>
            <a:avLst/>
            <a:gdLst/>
            <a:ahLst/>
            <a:cxnLst/>
            <a:rect l="l" t="t" r="r" b="b"/>
            <a:pathLst>
              <a:path w="5114571" h="4114800">
                <a:moveTo>
                  <a:pt x="0" y="0"/>
                </a:moveTo>
                <a:lnTo>
                  <a:pt x="5114572" y="0"/>
                </a:lnTo>
                <a:lnTo>
                  <a:pt x="511457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8225288" y="1183540"/>
            <a:ext cx="5114571" cy="4114800"/>
          </a:xfrm>
          <a:custGeom>
            <a:avLst/>
            <a:gdLst/>
            <a:ahLst/>
            <a:cxnLst/>
            <a:rect l="l" t="t" r="r" b="b"/>
            <a:pathLst>
              <a:path w="5114571" h="4114800">
                <a:moveTo>
                  <a:pt x="0" y="0"/>
                </a:moveTo>
                <a:lnTo>
                  <a:pt x="5114571" y="0"/>
                </a:lnTo>
                <a:lnTo>
                  <a:pt x="511457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a:off x="6958238" y="5667249"/>
            <a:ext cx="5114571" cy="4114800"/>
          </a:xfrm>
          <a:custGeom>
            <a:avLst/>
            <a:gdLst/>
            <a:ahLst/>
            <a:cxnLst/>
            <a:rect l="l" t="t" r="r" b="b"/>
            <a:pathLst>
              <a:path w="5114571" h="4114800">
                <a:moveTo>
                  <a:pt x="0" y="0"/>
                </a:moveTo>
                <a:lnTo>
                  <a:pt x="5114572" y="0"/>
                </a:lnTo>
                <a:lnTo>
                  <a:pt x="511457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TextBox 7"/>
          <p:cNvSpPr txBox="1"/>
          <p:nvPr/>
        </p:nvSpPr>
        <p:spPr>
          <a:xfrm>
            <a:off x="7416859" y="6556712"/>
            <a:ext cx="4197330" cy="3225338"/>
          </a:xfrm>
          <a:prstGeom prst="rect">
            <a:avLst/>
          </a:prstGeom>
        </p:spPr>
        <p:txBody>
          <a:bodyPr lIns="0" tIns="0" rIns="0" bIns="0" rtlCol="0" anchor="t">
            <a:spAutoFit/>
          </a:bodyPr>
          <a:lstStyle/>
          <a:p>
            <a:pPr algn="ctr">
              <a:lnSpc>
                <a:spcPts val="2835"/>
              </a:lnSpc>
            </a:pPr>
            <a:r>
              <a:rPr lang="en-US" sz="2025">
                <a:solidFill>
                  <a:srgbClr val="654E4E"/>
                </a:solidFill>
                <a:latin typeface="Amaranth"/>
                <a:ea typeface="Amaranth"/>
                <a:cs typeface="Amaranth"/>
                <a:sym typeface="Amaranth"/>
              </a:rPr>
              <a:t>I don't believe there is a better primary school in the area that could have given all that you have to not only my child but the ones before and the ones after him. Thank you all for making his primary school experience as amazing and rewarding as you have! </a:t>
            </a:r>
          </a:p>
          <a:p>
            <a:pPr marL="0" lvl="0" indent="0" algn="ctr">
              <a:lnSpc>
                <a:spcPts val="2835"/>
              </a:lnSpc>
              <a:spcBef>
                <a:spcPct val="0"/>
              </a:spcBef>
            </a:pPr>
            <a:endParaRPr lang="en-US" sz="2025">
              <a:solidFill>
                <a:srgbClr val="654E4E"/>
              </a:solidFill>
              <a:latin typeface="Amaranth"/>
              <a:ea typeface="Amaranth"/>
              <a:cs typeface="Amaranth"/>
              <a:sym typeface="Amaranth"/>
            </a:endParaRPr>
          </a:p>
        </p:txBody>
      </p:sp>
      <p:sp>
        <p:nvSpPr>
          <p:cNvPr id="8" name="TextBox 8"/>
          <p:cNvSpPr txBox="1"/>
          <p:nvPr/>
        </p:nvSpPr>
        <p:spPr>
          <a:xfrm>
            <a:off x="8827300" y="2477039"/>
            <a:ext cx="4136335" cy="1836309"/>
          </a:xfrm>
          <a:prstGeom prst="rect">
            <a:avLst/>
          </a:prstGeom>
        </p:spPr>
        <p:txBody>
          <a:bodyPr lIns="0" tIns="0" rIns="0" bIns="0" rtlCol="0" anchor="t">
            <a:spAutoFit/>
          </a:bodyPr>
          <a:lstStyle/>
          <a:p>
            <a:pPr algn="ctr">
              <a:lnSpc>
                <a:spcPts val="2439"/>
              </a:lnSpc>
            </a:pPr>
            <a:r>
              <a:rPr lang="en-US" sz="1742">
                <a:solidFill>
                  <a:srgbClr val="654E4E"/>
                </a:solidFill>
                <a:latin typeface="Amaranth"/>
                <a:ea typeface="Amaranth"/>
                <a:cs typeface="Amaranth"/>
                <a:sym typeface="Amaranth"/>
              </a:rPr>
              <a:t>The school goes above and beyond for the children. </a:t>
            </a:r>
          </a:p>
          <a:p>
            <a:pPr algn="ctr">
              <a:lnSpc>
                <a:spcPts val="2439"/>
              </a:lnSpc>
            </a:pPr>
            <a:endParaRPr lang="en-US" sz="1742">
              <a:solidFill>
                <a:srgbClr val="654E4E"/>
              </a:solidFill>
              <a:latin typeface="Amaranth"/>
              <a:ea typeface="Amaranth"/>
              <a:cs typeface="Amaranth"/>
              <a:sym typeface="Amaranth"/>
            </a:endParaRPr>
          </a:p>
          <a:p>
            <a:pPr marL="0" lvl="0" indent="0" algn="ctr">
              <a:lnSpc>
                <a:spcPts val="2439"/>
              </a:lnSpc>
              <a:spcBef>
                <a:spcPct val="0"/>
              </a:spcBef>
            </a:pPr>
            <a:r>
              <a:rPr lang="en-US" sz="1742">
                <a:solidFill>
                  <a:srgbClr val="654E4E"/>
                </a:solidFill>
                <a:latin typeface="Amaranth"/>
                <a:ea typeface="Amaranth"/>
                <a:cs typeface="Amaranth"/>
                <a:sym typeface="Amaranth"/>
              </a:rPr>
              <a:t>Keep up the good interaction with parents and our children Green Gates.</a:t>
            </a:r>
          </a:p>
          <a:p>
            <a:pPr marL="0" lvl="0" indent="0" algn="ctr">
              <a:lnSpc>
                <a:spcPts val="2439"/>
              </a:lnSpc>
              <a:spcBef>
                <a:spcPct val="0"/>
              </a:spcBef>
            </a:pPr>
            <a:endParaRPr lang="en-US" sz="1742">
              <a:solidFill>
                <a:srgbClr val="654E4E"/>
              </a:solidFill>
              <a:latin typeface="Amaranth"/>
              <a:ea typeface="Amaranth"/>
              <a:cs typeface="Amaranth"/>
              <a:sym typeface="Amaranth"/>
            </a:endParaRPr>
          </a:p>
        </p:txBody>
      </p:sp>
      <p:sp>
        <p:nvSpPr>
          <p:cNvPr id="9" name="TextBox 9"/>
          <p:cNvSpPr txBox="1"/>
          <p:nvPr/>
        </p:nvSpPr>
        <p:spPr>
          <a:xfrm>
            <a:off x="3569628" y="1247810"/>
            <a:ext cx="3643086" cy="2487032"/>
          </a:xfrm>
          <a:prstGeom prst="rect">
            <a:avLst/>
          </a:prstGeom>
        </p:spPr>
        <p:txBody>
          <a:bodyPr lIns="0" tIns="0" rIns="0" bIns="0" rtlCol="0" anchor="t">
            <a:spAutoFit/>
          </a:bodyPr>
          <a:lstStyle/>
          <a:p>
            <a:pPr marL="0" lvl="0" indent="0" algn="ctr">
              <a:lnSpc>
                <a:spcPts val="2472"/>
              </a:lnSpc>
              <a:spcBef>
                <a:spcPct val="0"/>
              </a:spcBef>
            </a:pPr>
            <a:r>
              <a:rPr lang="en-US" sz="1766">
                <a:solidFill>
                  <a:srgbClr val="654E4E"/>
                </a:solidFill>
                <a:latin typeface="Amaranth"/>
                <a:ea typeface="Amaranth"/>
                <a:cs typeface="Amaranth"/>
                <a:sym typeface="Amaranth"/>
              </a:rPr>
              <a:t>A massive thank you to all of the members of staff at the school, teachers, helpers, caretakers, dinner staff everyone! For making Green Gates a welcoming, fun, happy, enjoyable and supportive learning place for my child throughout the years he has attended.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sp>
        <p:nvSpPr>
          <p:cNvPr id="2" name="Freeform 2"/>
          <p:cNvSpPr/>
          <p:nvPr/>
        </p:nvSpPr>
        <p:spPr>
          <a:xfrm rot="-2545279">
            <a:off x="-1229939" y="2403740"/>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
        <p:nvSpPr>
          <p:cNvPr id="3" name="Freeform 3"/>
          <p:cNvSpPr/>
          <p:nvPr/>
        </p:nvSpPr>
        <p:spPr>
          <a:xfrm rot="8930802">
            <a:off x="12572346" y="-1006211"/>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
        <p:nvSpPr>
          <p:cNvPr id="4" name="Freeform 4"/>
          <p:cNvSpPr/>
          <p:nvPr/>
        </p:nvSpPr>
        <p:spPr>
          <a:xfrm>
            <a:off x="2833885" y="198548"/>
            <a:ext cx="5114571" cy="4114800"/>
          </a:xfrm>
          <a:custGeom>
            <a:avLst/>
            <a:gdLst/>
            <a:ahLst/>
            <a:cxnLst/>
            <a:rect l="l" t="t" r="r" b="b"/>
            <a:pathLst>
              <a:path w="5114571" h="4114800">
                <a:moveTo>
                  <a:pt x="0" y="0"/>
                </a:moveTo>
                <a:lnTo>
                  <a:pt x="5114572" y="0"/>
                </a:lnTo>
                <a:lnTo>
                  <a:pt x="511457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8225288" y="1183540"/>
            <a:ext cx="5114571" cy="4114800"/>
          </a:xfrm>
          <a:custGeom>
            <a:avLst/>
            <a:gdLst/>
            <a:ahLst/>
            <a:cxnLst/>
            <a:rect l="l" t="t" r="r" b="b"/>
            <a:pathLst>
              <a:path w="5114571" h="4114800">
                <a:moveTo>
                  <a:pt x="0" y="0"/>
                </a:moveTo>
                <a:lnTo>
                  <a:pt x="5114571" y="0"/>
                </a:lnTo>
                <a:lnTo>
                  <a:pt x="511457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a:off x="6958238" y="5667249"/>
            <a:ext cx="5114571" cy="4114800"/>
          </a:xfrm>
          <a:custGeom>
            <a:avLst/>
            <a:gdLst/>
            <a:ahLst/>
            <a:cxnLst/>
            <a:rect l="l" t="t" r="r" b="b"/>
            <a:pathLst>
              <a:path w="5114571" h="4114800">
                <a:moveTo>
                  <a:pt x="0" y="0"/>
                </a:moveTo>
                <a:lnTo>
                  <a:pt x="5114572" y="0"/>
                </a:lnTo>
                <a:lnTo>
                  <a:pt x="511457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TextBox 7"/>
          <p:cNvSpPr txBox="1"/>
          <p:nvPr/>
        </p:nvSpPr>
        <p:spPr>
          <a:xfrm>
            <a:off x="7567027" y="6842566"/>
            <a:ext cx="3896993" cy="1726066"/>
          </a:xfrm>
          <a:prstGeom prst="rect">
            <a:avLst/>
          </a:prstGeom>
        </p:spPr>
        <p:txBody>
          <a:bodyPr lIns="0" tIns="0" rIns="0" bIns="0" rtlCol="0" anchor="t">
            <a:spAutoFit/>
          </a:bodyPr>
          <a:lstStyle/>
          <a:p>
            <a:pPr algn="ctr">
              <a:lnSpc>
                <a:spcPts val="2746"/>
              </a:lnSpc>
            </a:pPr>
            <a:r>
              <a:rPr lang="en-US" sz="1961">
                <a:solidFill>
                  <a:srgbClr val="654E4E"/>
                </a:solidFill>
                <a:latin typeface="Amaranth"/>
                <a:ea typeface="Amaranth"/>
                <a:cs typeface="Amaranth"/>
                <a:sym typeface="Amaranth"/>
              </a:rPr>
              <a:t>I have 5 children, all of which have attended/attend, I recommend Green Gates to everyone who asks for school recommendations. </a:t>
            </a:r>
          </a:p>
          <a:p>
            <a:pPr marL="0" lvl="0" indent="0" algn="ctr">
              <a:lnSpc>
                <a:spcPts val="2746"/>
              </a:lnSpc>
              <a:spcBef>
                <a:spcPct val="0"/>
              </a:spcBef>
            </a:pPr>
            <a:endParaRPr lang="en-US" sz="1961">
              <a:solidFill>
                <a:srgbClr val="654E4E"/>
              </a:solidFill>
              <a:latin typeface="Amaranth"/>
              <a:ea typeface="Amaranth"/>
              <a:cs typeface="Amaranth"/>
              <a:sym typeface="Amaranth"/>
            </a:endParaRPr>
          </a:p>
        </p:txBody>
      </p:sp>
      <p:sp>
        <p:nvSpPr>
          <p:cNvPr id="8" name="TextBox 8"/>
          <p:cNvSpPr txBox="1"/>
          <p:nvPr/>
        </p:nvSpPr>
        <p:spPr>
          <a:xfrm>
            <a:off x="8939229" y="2067055"/>
            <a:ext cx="3686690" cy="2714364"/>
          </a:xfrm>
          <a:prstGeom prst="rect">
            <a:avLst/>
          </a:prstGeom>
        </p:spPr>
        <p:txBody>
          <a:bodyPr lIns="0" tIns="0" rIns="0" bIns="0" rtlCol="0" anchor="t">
            <a:spAutoFit/>
          </a:bodyPr>
          <a:lstStyle/>
          <a:p>
            <a:pPr algn="ctr">
              <a:lnSpc>
                <a:spcPts val="2153"/>
              </a:lnSpc>
            </a:pPr>
            <a:r>
              <a:rPr lang="en-US" sz="1538">
                <a:solidFill>
                  <a:srgbClr val="654E4E"/>
                </a:solidFill>
                <a:latin typeface="Amaranth"/>
                <a:ea typeface="Amaranth"/>
                <a:cs typeface="Amaranth"/>
                <a:sym typeface="Amaranth"/>
              </a:rPr>
              <a:t>My child loves trips, especially swimming, even more so as he has joined a swimming club!</a:t>
            </a:r>
          </a:p>
          <a:p>
            <a:pPr algn="ctr">
              <a:lnSpc>
                <a:spcPts val="2153"/>
              </a:lnSpc>
            </a:pPr>
            <a:r>
              <a:rPr lang="en-US" sz="1538">
                <a:solidFill>
                  <a:srgbClr val="654E4E"/>
                </a:solidFill>
                <a:latin typeface="Amaranth"/>
                <a:ea typeface="Amaranth"/>
                <a:cs typeface="Amaranth"/>
                <a:sym typeface="Amaranth"/>
              </a:rPr>
              <a:t>The level of variation of topics and topic events are brilliant, informative and he thoroughly enjoys them.</a:t>
            </a:r>
          </a:p>
          <a:p>
            <a:pPr marL="0" lvl="0" indent="0" algn="ctr">
              <a:lnSpc>
                <a:spcPts val="2153"/>
              </a:lnSpc>
              <a:spcBef>
                <a:spcPct val="0"/>
              </a:spcBef>
            </a:pPr>
            <a:r>
              <a:rPr lang="en-US" sz="1538">
                <a:solidFill>
                  <a:srgbClr val="654E4E"/>
                </a:solidFill>
                <a:latin typeface="Amaranth"/>
                <a:ea typeface="Amaranth"/>
                <a:cs typeface="Amaranth"/>
                <a:sym typeface="Amaranth"/>
              </a:rPr>
              <a:t>Christmas plays, topic events, trips etc are second to none and we are more than happy for my child to be at this school. </a:t>
            </a:r>
          </a:p>
          <a:p>
            <a:pPr marL="0" lvl="0" indent="0" algn="ctr">
              <a:lnSpc>
                <a:spcPts val="2153"/>
              </a:lnSpc>
              <a:spcBef>
                <a:spcPct val="0"/>
              </a:spcBef>
            </a:pPr>
            <a:endParaRPr lang="en-US" sz="1538">
              <a:solidFill>
                <a:srgbClr val="654E4E"/>
              </a:solidFill>
              <a:latin typeface="Amaranth"/>
              <a:ea typeface="Amaranth"/>
              <a:cs typeface="Amaranth"/>
              <a:sym typeface="Amaranth"/>
            </a:endParaRPr>
          </a:p>
        </p:txBody>
      </p:sp>
      <p:sp>
        <p:nvSpPr>
          <p:cNvPr id="9" name="TextBox 9"/>
          <p:cNvSpPr txBox="1"/>
          <p:nvPr/>
        </p:nvSpPr>
        <p:spPr>
          <a:xfrm>
            <a:off x="3630023" y="1434248"/>
            <a:ext cx="3730596" cy="1806692"/>
          </a:xfrm>
          <a:prstGeom prst="rect">
            <a:avLst/>
          </a:prstGeom>
        </p:spPr>
        <p:txBody>
          <a:bodyPr lIns="0" tIns="0" rIns="0" bIns="0" rtlCol="0" anchor="t">
            <a:spAutoFit/>
          </a:bodyPr>
          <a:lstStyle/>
          <a:p>
            <a:pPr algn="ctr">
              <a:lnSpc>
                <a:spcPts val="2862"/>
              </a:lnSpc>
            </a:pPr>
            <a:r>
              <a:rPr lang="en-US" sz="2044">
                <a:solidFill>
                  <a:srgbClr val="654E4E"/>
                </a:solidFill>
                <a:latin typeface="Amaranth"/>
                <a:ea typeface="Amaranth"/>
                <a:cs typeface="Amaranth"/>
                <a:sym typeface="Amaranth"/>
              </a:rPr>
              <a:t>The school is amazing, teachers are friendly and approachable. My child is so happy at the school and loves going. </a:t>
            </a:r>
          </a:p>
          <a:p>
            <a:pPr marL="0" lvl="0" indent="0" algn="ctr">
              <a:lnSpc>
                <a:spcPts val="2862"/>
              </a:lnSpc>
              <a:spcBef>
                <a:spcPct val="0"/>
              </a:spcBef>
            </a:pPr>
            <a:endParaRPr lang="en-US" sz="2044">
              <a:solidFill>
                <a:srgbClr val="654E4E"/>
              </a:solidFill>
              <a:latin typeface="Amaranth"/>
              <a:ea typeface="Amaranth"/>
              <a:cs typeface="Amaranth"/>
              <a:sym typeface="Amaranth"/>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sp>
        <p:nvSpPr>
          <p:cNvPr id="2" name="Freeform 2"/>
          <p:cNvSpPr/>
          <p:nvPr/>
        </p:nvSpPr>
        <p:spPr>
          <a:xfrm rot="-2545279">
            <a:off x="-1229939" y="2403740"/>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
        <p:nvSpPr>
          <p:cNvPr id="3" name="Freeform 3"/>
          <p:cNvSpPr/>
          <p:nvPr/>
        </p:nvSpPr>
        <p:spPr>
          <a:xfrm rot="8930802">
            <a:off x="12572346" y="-1006211"/>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
        <p:nvSpPr>
          <p:cNvPr id="4" name="Freeform 4"/>
          <p:cNvSpPr/>
          <p:nvPr/>
        </p:nvSpPr>
        <p:spPr>
          <a:xfrm>
            <a:off x="2833885" y="198548"/>
            <a:ext cx="5114571" cy="4114800"/>
          </a:xfrm>
          <a:custGeom>
            <a:avLst/>
            <a:gdLst/>
            <a:ahLst/>
            <a:cxnLst/>
            <a:rect l="l" t="t" r="r" b="b"/>
            <a:pathLst>
              <a:path w="5114571" h="4114800">
                <a:moveTo>
                  <a:pt x="0" y="0"/>
                </a:moveTo>
                <a:lnTo>
                  <a:pt x="5114572" y="0"/>
                </a:lnTo>
                <a:lnTo>
                  <a:pt x="511457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8225288" y="1183540"/>
            <a:ext cx="5114571" cy="4114800"/>
          </a:xfrm>
          <a:custGeom>
            <a:avLst/>
            <a:gdLst/>
            <a:ahLst/>
            <a:cxnLst/>
            <a:rect l="l" t="t" r="r" b="b"/>
            <a:pathLst>
              <a:path w="5114571" h="4114800">
                <a:moveTo>
                  <a:pt x="0" y="0"/>
                </a:moveTo>
                <a:lnTo>
                  <a:pt x="5114571" y="0"/>
                </a:lnTo>
                <a:lnTo>
                  <a:pt x="511457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a:off x="6958238" y="5667249"/>
            <a:ext cx="5114571" cy="4114800"/>
          </a:xfrm>
          <a:custGeom>
            <a:avLst/>
            <a:gdLst/>
            <a:ahLst/>
            <a:cxnLst/>
            <a:rect l="l" t="t" r="r" b="b"/>
            <a:pathLst>
              <a:path w="5114571" h="4114800">
                <a:moveTo>
                  <a:pt x="0" y="0"/>
                </a:moveTo>
                <a:lnTo>
                  <a:pt x="5114572" y="0"/>
                </a:lnTo>
                <a:lnTo>
                  <a:pt x="511457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TextBox 7"/>
          <p:cNvSpPr txBox="1"/>
          <p:nvPr/>
        </p:nvSpPr>
        <p:spPr>
          <a:xfrm>
            <a:off x="7769216" y="6997114"/>
            <a:ext cx="3740385" cy="1416970"/>
          </a:xfrm>
          <a:prstGeom prst="rect">
            <a:avLst/>
          </a:prstGeom>
        </p:spPr>
        <p:txBody>
          <a:bodyPr lIns="0" tIns="0" rIns="0" bIns="0" rtlCol="0" anchor="t">
            <a:spAutoFit/>
          </a:bodyPr>
          <a:lstStyle/>
          <a:p>
            <a:pPr algn="ctr">
              <a:lnSpc>
                <a:spcPts val="2243"/>
              </a:lnSpc>
            </a:pPr>
            <a:r>
              <a:rPr lang="en-US" sz="1602">
                <a:solidFill>
                  <a:srgbClr val="654E4E"/>
                </a:solidFill>
                <a:latin typeface="Amaranth"/>
                <a:ea typeface="Amaranth"/>
                <a:cs typeface="Amaranth"/>
                <a:sym typeface="Amaranth"/>
              </a:rPr>
              <a:t>Greengates was my first choice, my only choice and I have lovedbeing a part of it for all these years. Thank you to everyone at greengates 🥰</a:t>
            </a:r>
          </a:p>
          <a:p>
            <a:pPr marL="0" lvl="0" indent="0" algn="ctr">
              <a:lnSpc>
                <a:spcPts val="2243"/>
              </a:lnSpc>
              <a:spcBef>
                <a:spcPct val="0"/>
              </a:spcBef>
            </a:pPr>
            <a:endParaRPr lang="en-US" sz="1602">
              <a:solidFill>
                <a:srgbClr val="654E4E"/>
              </a:solidFill>
              <a:latin typeface="Amaranth"/>
              <a:ea typeface="Amaranth"/>
              <a:cs typeface="Amaranth"/>
              <a:sym typeface="Amaranth"/>
            </a:endParaRPr>
          </a:p>
        </p:txBody>
      </p:sp>
      <p:sp>
        <p:nvSpPr>
          <p:cNvPr id="8" name="TextBox 8"/>
          <p:cNvSpPr txBox="1"/>
          <p:nvPr/>
        </p:nvSpPr>
        <p:spPr>
          <a:xfrm>
            <a:off x="8942938" y="2123966"/>
            <a:ext cx="3910874" cy="2205373"/>
          </a:xfrm>
          <a:prstGeom prst="rect">
            <a:avLst/>
          </a:prstGeom>
        </p:spPr>
        <p:txBody>
          <a:bodyPr lIns="0" tIns="0" rIns="0" bIns="0" rtlCol="0" anchor="t">
            <a:spAutoFit/>
          </a:bodyPr>
          <a:lstStyle/>
          <a:p>
            <a:pPr marL="0" lvl="0" indent="0" algn="ctr">
              <a:lnSpc>
                <a:spcPts val="2189"/>
              </a:lnSpc>
              <a:spcBef>
                <a:spcPct val="0"/>
              </a:spcBef>
            </a:pPr>
            <a:r>
              <a:rPr lang="en-US" sz="1563">
                <a:solidFill>
                  <a:srgbClr val="654E4E"/>
                </a:solidFill>
                <a:latin typeface="Amaranth"/>
                <a:ea typeface="Amaranth"/>
                <a:cs typeface="Amaranth"/>
                <a:sym typeface="Amaranth"/>
              </a:rPr>
              <a:t>We are greeted with smiles and the teachers always make time for general conversation, we are made to feel welcome. I made the best decision in sending all of my children here, it will be a very sad time when my youngest reaches year 6 and I no longer have children in this school but I will continue to recommend this school to anyone looking. </a:t>
            </a:r>
          </a:p>
        </p:txBody>
      </p:sp>
      <p:sp>
        <p:nvSpPr>
          <p:cNvPr id="9" name="TextBox 9"/>
          <p:cNvSpPr txBox="1"/>
          <p:nvPr/>
        </p:nvSpPr>
        <p:spPr>
          <a:xfrm>
            <a:off x="3999917" y="905021"/>
            <a:ext cx="3141714" cy="3004851"/>
          </a:xfrm>
          <a:prstGeom prst="rect">
            <a:avLst/>
          </a:prstGeom>
        </p:spPr>
        <p:txBody>
          <a:bodyPr lIns="0" tIns="0" rIns="0" bIns="0" rtlCol="0" anchor="t">
            <a:spAutoFit/>
          </a:bodyPr>
          <a:lstStyle/>
          <a:p>
            <a:pPr marL="0" lvl="0" indent="0" algn="ctr">
              <a:lnSpc>
                <a:spcPts val="2386"/>
              </a:lnSpc>
              <a:spcBef>
                <a:spcPct val="0"/>
              </a:spcBef>
            </a:pPr>
            <a:r>
              <a:rPr lang="en-US" sz="1704">
                <a:solidFill>
                  <a:srgbClr val="654E4E"/>
                </a:solidFill>
                <a:latin typeface="Amaranth"/>
                <a:ea typeface="Amaranth"/>
                <a:cs typeface="Amaranth"/>
                <a:sym typeface="Amaranth"/>
              </a:rPr>
              <a:t>Me and my children absolutely love this school, the teachers/headteacher are amazing, kind and only have the children’s best interests at heart. They go above and beyond for children and parents/carers, helping in any way they can and including us in our children’s journey through school.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sp>
        <p:nvSpPr>
          <p:cNvPr id="2" name="Freeform 2"/>
          <p:cNvSpPr/>
          <p:nvPr/>
        </p:nvSpPr>
        <p:spPr>
          <a:xfrm rot="-2545279">
            <a:off x="-1229939" y="2403740"/>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
        <p:nvSpPr>
          <p:cNvPr id="3" name="Freeform 3"/>
          <p:cNvSpPr/>
          <p:nvPr/>
        </p:nvSpPr>
        <p:spPr>
          <a:xfrm rot="8930802">
            <a:off x="12572346" y="-1006211"/>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
        <p:nvSpPr>
          <p:cNvPr id="4" name="Freeform 4"/>
          <p:cNvSpPr/>
          <p:nvPr/>
        </p:nvSpPr>
        <p:spPr>
          <a:xfrm>
            <a:off x="2833885" y="198548"/>
            <a:ext cx="5114571" cy="4114800"/>
          </a:xfrm>
          <a:custGeom>
            <a:avLst/>
            <a:gdLst/>
            <a:ahLst/>
            <a:cxnLst/>
            <a:rect l="l" t="t" r="r" b="b"/>
            <a:pathLst>
              <a:path w="5114571" h="4114800">
                <a:moveTo>
                  <a:pt x="0" y="0"/>
                </a:moveTo>
                <a:lnTo>
                  <a:pt x="5114572" y="0"/>
                </a:lnTo>
                <a:lnTo>
                  <a:pt x="511457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8225288" y="1183540"/>
            <a:ext cx="5114571" cy="4114800"/>
          </a:xfrm>
          <a:custGeom>
            <a:avLst/>
            <a:gdLst/>
            <a:ahLst/>
            <a:cxnLst/>
            <a:rect l="l" t="t" r="r" b="b"/>
            <a:pathLst>
              <a:path w="5114571" h="4114800">
                <a:moveTo>
                  <a:pt x="0" y="0"/>
                </a:moveTo>
                <a:lnTo>
                  <a:pt x="5114571" y="0"/>
                </a:lnTo>
                <a:lnTo>
                  <a:pt x="511457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a:off x="6958238" y="5667249"/>
            <a:ext cx="5114571" cy="4114800"/>
          </a:xfrm>
          <a:custGeom>
            <a:avLst/>
            <a:gdLst/>
            <a:ahLst/>
            <a:cxnLst/>
            <a:rect l="l" t="t" r="r" b="b"/>
            <a:pathLst>
              <a:path w="5114571" h="4114800">
                <a:moveTo>
                  <a:pt x="0" y="0"/>
                </a:moveTo>
                <a:lnTo>
                  <a:pt x="5114572" y="0"/>
                </a:lnTo>
                <a:lnTo>
                  <a:pt x="511457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TextBox 7"/>
          <p:cNvSpPr txBox="1"/>
          <p:nvPr/>
        </p:nvSpPr>
        <p:spPr>
          <a:xfrm>
            <a:off x="7687349" y="6730637"/>
            <a:ext cx="3656350" cy="2339764"/>
          </a:xfrm>
          <a:prstGeom prst="rect">
            <a:avLst/>
          </a:prstGeom>
        </p:spPr>
        <p:txBody>
          <a:bodyPr lIns="0" tIns="0" rIns="0" bIns="0" rtlCol="0" anchor="t">
            <a:spAutoFit/>
          </a:bodyPr>
          <a:lstStyle/>
          <a:p>
            <a:pPr algn="ctr">
              <a:lnSpc>
                <a:spcPts val="2315"/>
              </a:lnSpc>
            </a:pPr>
            <a:r>
              <a:rPr lang="en-US" sz="1653">
                <a:solidFill>
                  <a:srgbClr val="654E4E"/>
                </a:solidFill>
                <a:latin typeface="Amaranth"/>
                <a:ea typeface="Amaranth"/>
                <a:cs typeface="Amaranth"/>
                <a:sym typeface="Amaranth"/>
              </a:rPr>
              <a:t>The staff are caring, approachable, and dedicated to helping every child succeed. I am very happy with my son's progress and the confidence he has gained. Thank you to the whole team for your continued care, support, and commitment.</a:t>
            </a:r>
          </a:p>
          <a:p>
            <a:pPr marL="0" lvl="0" indent="0" algn="ctr">
              <a:lnSpc>
                <a:spcPts val="2315"/>
              </a:lnSpc>
              <a:spcBef>
                <a:spcPct val="0"/>
              </a:spcBef>
            </a:pPr>
            <a:endParaRPr lang="en-US" sz="1653">
              <a:solidFill>
                <a:srgbClr val="654E4E"/>
              </a:solidFill>
              <a:latin typeface="Amaranth"/>
              <a:ea typeface="Amaranth"/>
              <a:cs typeface="Amaranth"/>
              <a:sym typeface="Amaranth"/>
            </a:endParaRPr>
          </a:p>
        </p:txBody>
      </p:sp>
      <p:sp>
        <p:nvSpPr>
          <p:cNvPr id="8" name="TextBox 8"/>
          <p:cNvSpPr txBox="1"/>
          <p:nvPr/>
        </p:nvSpPr>
        <p:spPr>
          <a:xfrm>
            <a:off x="8947605" y="1813775"/>
            <a:ext cx="3649434" cy="2530909"/>
          </a:xfrm>
          <a:prstGeom prst="rect">
            <a:avLst/>
          </a:prstGeom>
        </p:spPr>
        <p:txBody>
          <a:bodyPr lIns="0" tIns="0" rIns="0" bIns="0" rtlCol="0" anchor="t">
            <a:spAutoFit/>
          </a:bodyPr>
          <a:lstStyle/>
          <a:p>
            <a:pPr marL="0" lvl="0" indent="0" algn="ctr">
              <a:lnSpc>
                <a:spcPts val="2224"/>
              </a:lnSpc>
              <a:spcBef>
                <a:spcPct val="0"/>
              </a:spcBef>
            </a:pPr>
            <a:r>
              <a:rPr lang="en-US" sz="1588">
                <a:solidFill>
                  <a:srgbClr val="654E4E"/>
                </a:solidFill>
                <a:latin typeface="Amaranth"/>
                <a:ea typeface="Amaranth"/>
                <a:cs typeface="Amaranth"/>
                <a:sym typeface="Amaranth"/>
              </a:rPr>
              <a:t>I have always found the school to be incredibly supportive, and I truly appreciate everything they have done for my son. The headteacher has been especially supportive—whenever I have raised any concerns about my son, she has always listened, taken them seriously, and made sure the right support is put in place for him. </a:t>
            </a:r>
          </a:p>
        </p:txBody>
      </p:sp>
      <p:sp>
        <p:nvSpPr>
          <p:cNvPr id="9" name="TextBox 9"/>
          <p:cNvSpPr txBox="1"/>
          <p:nvPr/>
        </p:nvSpPr>
        <p:spPr>
          <a:xfrm>
            <a:off x="3758373" y="1138586"/>
            <a:ext cx="3499702" cy="2299939"/>
          </a:xfrm>
          <a:prstGeom prst="rect">
            <a:avLst/>
          </a:prstGeom>
        </p:spPr>
        <p:txBody>
          <a:bodyPr lIns="0" tIns="0" rIns="0" bIns="0" rtlCol="0" anchor="t">
            <a:spAutoFit/>
          </a:bodyPr>
          <a:lstStyle/>
          <a:p>
            <a:pPr marL="0" lvl="0" indent="0" algn="ctr">
              <a:lnSpc>
                <a:spcPts val="2051"/>
              </a:lnSpc>
              <a:spcBef>
                <a:spcPct val="0"/>
              </a:spcBef>
            </a:pPr>
            <a:r>
              <a:rPr lang="en-US" sz="1465">
                <a:solidFill>
                  <a:srgbClr val="654E4E"/>
                </a:solidFill>
                <a:latin typeface="Amaranth"/>
                <a:ea typeface="Amaranth"/>
                <a:cs typeface="Amaranth"/>
                <a:sym typeface="Amaranth"/>
              </a:rPr>
              <a:t>Green Gates is a marvellous school, incredibly inclusive and diverse, you can really feel the energy they put into everything they do. From the children with special educational needs to the families who are struggling; as a SEN parent I worried so much about my son starting school but I know he is in the best hands, and it makes me beyond happy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sp>
        <p:nvSpPr>
          <p:cNvPr id="2" name="Freeform 2"/>
          <p:cNvSpPr/>
          <p:nvPr/>
        </p:nvSpPr>
        <p:spPr>
          <a:xfrm>
            <a:off x="-3581720" y="1312274"/>
            <a:ext cx="11156350" cy="9957042"/>
          </a:xfrm>
          <a:custGeom>
            <a:avLst/>
            <a:gdLst/>
            <a:ahLst/>
            <a:cxnLst/>
            <a:rect l="l" t="t" r="r" b="b"/>
            <a:pathLst>
              <a:path w="11156350" h="9957042">
                <a:moveTo>
                  <a:pt x="0" y="0"/>
                </a:moveTo>
                <a:lnTo>
                  <a:pt x="11156350" y="0"/>
                </a:lnTo>
                <a:lnTo>
                  <a:pt x="11156350" y="9957042"/>
                </a:lnTo>
                <a:lnTo>
                  <a:pt x="0" y="9957042"/>
                </a:lnTo>
                <a:lnTo>
                  <a:pt x="0" y="0"/>
                </a:lnTo>
                <a:close/>
              </a:path>
            </a:pathLst>
          </a:custGeom>
          <a:blipFill>
            <a:blip r:embed="rId2"/>
            <a:stretch>
              <a:fillRect/>
            </a:stretch>
          </a:blipFill>
        </p:spPr>
        <p:txBody>
          <a:bodyPr/>
          <a:lstStyle/>
          <a:p>
            <a:endParaRPr lang="en-GB"/>
          </a:p>
        </p:txBody>
      </p:sp>
      <p:sp>
        <p:nvSpPr>
          <p:cNvPr id="3" name="TextBox 3"/>
          <p:cNvSpPr txBox="1"/>
          <p:nvPr/>
        </p:nvSpPr>
        <p:spPr>
          <a:xfrm>
            <a:off x="7819369" y="2714625"/>
            <a:ext cx="9637520" cy="3571875"/>
          </a:xfrm>
          <a:prstGeom prst="rect">
            <a:avLst/>
          </a:prstGeom>
        </p:spPr>
        <p:txBody>
          <a:bodyPr lIns="0" tIns="0" rIns="0" bIns="0" rtlCol="0" anchor="t">
            <a:spAutoFit/>
          </a:bodyPr>
          <a:lstStyle/>
          <a:p>
            <a:pPr marL="0" lvl="0" indent="0" algn="l">
              <a:lnSpc>
                <a:spcPts val="9000"/>
              </a:lnSpc>
              <a:spcBef>
                <a:spcPct val="0"/>
              </a:spcBef>
            </a:pPr>
            <a:r>
              <a:rPr lang="en-US" sz="7500">
                <a:solidFill>
                  <a:srgbClr val="654E4E"/>
                </a:solidFill>
                <a:latin typeface="Mango AC"/>
                <a:ea typeface="Mango AC"/>
                <a:cs typeface="Mango AC"/>
                <a:sym typeface="Mango AC"/>
              </a:rPr>
              <a:t>Results are based on 68 parent / carer responses.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sp>
        <p:nvSpPr>
          <p:cNvPr id="2" name="Freeform 2"/>
          <p:cNvSpPr/>
          <p:nvPr/>
        </p:nvSpPr>
        <p:spPr>
          <a:xfrm rot="-2545279">
            <a:off x="-1229939" y="2403740"/>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
        <p:nvSpPr>
          <p:cNvPr id="3" name="Freeform 3"/>
          <p:cNvSpPr/>
          <p:nvPr/>
        </p:nvSpPr>
        <p:spPr>
          <a:xfrm rot="8930802">
            <a:off x="12572346" y="-1006211"/>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2"/>
            <a:stretch>
              <a:fillRect t="-2827" b="-2827"/>
            </a:stretch>
          </a:blipFill>
        </p:spPr>
        <p:txBody>
          <a:bodyPr/>
          <a:lstStyle/>
          <a:p>
            <a:endParaRPr lang="en-GB"/>
          </a:p>
        </p:txBody>
      </p:sp>
      <p:sp>
        <p:nvSpPr>
          <p:cNvPr id="4" name="Freeform 4"/>
          <p:cNvSpPr/>
          <p:nvPr/>
        </p:nvSpPr>
        <p:spPr>
          <a:xfrm>
            <a:off x="2833885" y="198548"/>
            <a:ext cx="5114571" cy="4114800"/>
          </a:xfrm>
          <a:custGeom>
            <a:avLst/>
            <a:gdLst/>
            <a:ahLst/>
            <a:cxnLst/>
            <a:rect l="l" t="t" r="r" b="b"/>
            <a:pathLst>
              <a:path w="5114571" h="4114800">
                <a:moveTo>
                  <a:pt x="0" y="0"/>
                </a:moveTo>
                <a:lnTo>
                  <a:pt x="5114572" y="0"/>
                </a:lnTo>
                <a:lnTo>
                  <a:pt x="511457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8225288" y="1183540"/>
            <a:ext cx="5114571" cy="4114800"/>
          </a:xfrm>
          <a:custGeom>
            <a:avLst/>
            <a:gdLst/>
            <a:ahLst/>
            <a:cxnLst/>
            <a:rect l="l" t="t" r="r" b="b"/>
            <a:pathLst>
              <a:path w="5114571" h="4114800">
                <a:moveTo>
                  <a:pt x="0" y="0"/>
                </a:moveTo>
                <a:lnTo>
                  <a:pt x="5114571" y="0"/>
                </a:lnTo>
                <a:lnTo>
                  <a:pt x="511457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a:off x="6958238" y="5667249"/>
            <a:ext cx="5114571" cy="4114800"/>
          </a:xfrm>
          <a:custGeom>
            <a:avLst/>
            <a:gdLst/>
            <a:ahLst/>
            <a:cxnLst/>
            <a:rect l="l" t="t" r="r" b="b"/>
            <a:pathLst>
              <a:path w="5114571" h="4114800">
                <a:moveTo>
                  <a:pt x="0" y="0"/>
                </a:moveTo>
                <a:lnTo>
                  <a:pt x="5114572" y="0"/>
                </a:lnTo>
                <a:lnTo>
                  <a:pt x="511457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TextBox 7"/>
          <p:cNvSpPr txBox="1"/>
          <p:nvPr/>
        </p:nvSpPr>
        <p:spPr>
          <a:xfrm>
            <a:off x="7690931" y="6572615"/>
            <a:ext cx="3807692" cy="3138519"/>
          </a:xfrm>
          <a:prstGeom prst="rect">
            <a:avLst/>
          </a:prstGeom>
        </p:spPr>
        <p:txBody>
          <a:bodyPr lIns="0" tIns="0" rIns="0" bIns="0" rtlCol="0" anchor="t">
            <a:spAutoFit/>
          </a:bodyPr>
          <a:lstStyle/>
          <a:p>
            <a:pPr algn="ctr">
              <a:lnSpc>
                <a:spcPts val="2256"/>
              </a:lnSpc>
            </a:pPr>
            <a:r>
              <a:rPr lang="en-US" sz="1611">
                <a:solidFill>
                  <a:srgbClr val="654E4E"/>
                </a:solidFill>
                <a:latin typeface="Amaranth"/>
                <a:ea typeface="Amaranth"/>
                <a:cs typeface="Amaranth"/>
                <a:sym typeface="Amaranth"/>
              </a:rPr>
              <a:t>We changed from another local school between the first and second covid lock down and it was the best decision we have made. My child thrives at school, she has come on leaps and bounds and that is down to the strength of the staff at green gates! The teachers go above and beyond to ensure that the children's growth in all aspects of their education flourishes! </a:t>
            </a:r>
          </a:p>
          <a:p>
            <a:pPr algn="ctr">
              <a:lnSpc>
                <a:spcPts val="2256"/>
              </a:lnSpc>
            </a:pPr>
            <a:endParaRPr lang="en-US" sz="1611">
              <a:solidFill>
                <a:srgbClr val="654E4E"/>
              </a:solidFill>
              <a:latin typeface="Amaranth"/>
              <a:ea typeface="Amaranth"/>
              <a:cs typeface="Amaranth"/>
              <a:sym typeface="Amaranth"/>
            </a:endParaRPr>
          </a:p>
          <a:p>
            <a:pPr marL="0" lvl="0" indent="0" algn="ctr">
              <a:lnSpc>
                <a:spcPts val="2256"/>
              </a:lnSpc>
              <a:spcBef>
                <a:spcPct val="0"/>
              </a:spcBef>
            </a:pPr>
            <a:endParaRPr lang="en-US" sz="1611">
              <a:solidFill>
                <a:srgbClr val="654E4E"/>
              </a:solidFill>
              <a:latin typeface="Amaranth"/>
              <a:ea typeface="Amaranth"/>
              <a:cs typeface="Amaranth"/>
              <a:sym typeface="Amaranth"/>
            </a:endParaRPr>
          </a:p>
        </p:txBody>
      </p:sp>
      <p:sp>
        <p:nvSpPr>
          <p:cNvPr id="8" name="TextBox 8"/>
          <p:cNvSpPr txBox="1"/>
          <p:nvPr/>
        </p:nvSpPr>
        <p:spPr>
          <a:xfrm>
            <a:off x="8660147" y="2320504"/>
            <a:ext cx="4518923" cy="1783723"/>
          </a:xfrm>
          <a:prstGeom prst="rect">
            <a:avLst/>
          </a:prstGeom>
        </p:spPr>
        <p:txBody>
          <a:bodyPr lIns="0" tIns="0" rIns="0" bIns="0" rtlCol="0" anchor="t">
            <a:spAutoFit/>
          </a:bodyPr>
          <a:lstStyle/>
          <a:p>
            <a:pPr marL="0" lvl="0" indent="0" algn="ctr">
              <a:lnSpc>
                <a:spcPts val="3537"/>
              </a:lnSpc>
              <a:spcBef>
                <a:spcPct val="0"/>
              </a:spcBef>
            </a:pPr>
            <a:r>
              <a:rPr lang="en-US" sz="2526">
                <a:solidFill>
                  <a:srgbClr val="654E4E"/>
                </a:solidFill>
                <a:latin typeface="Amaranth"/>
                <a:ea typeface="Amaranth"/>
                <a:cs typeface="Amaranth"/>
                <a:sym typeface="Amaranth"/>
              </a:rPr>
              <a:t>My child has absolutely flourished since moving to GreenGates and is so happy to attend school every day </a:t>
            </a:r>
          </a:p>
        </p:txBody>
      </p:sp>
      <p:sp>
        <p:nvSpPr>
          <p:cNvPr id="9" name="TextBox 9"/>
          <p:cNvSpPr txBox="1"/>
          <p:nvPr/>
        </p:nvSpPr>
        <p:spPr>
          <a:xfrm>
            <a:off x="3797262" y="1369262"/>
            <a:ext cx="3302626" cy="1738177"/>
          </a:xfrm>
          <a:prstGeom prst="rect">
            <a:avLst/>
          </a:prstGeom>
        </p:spPr>
        <p:txBody>
          <a:bodyPr lIns="0" tIns="0" rIns="0" bIns="0" rtlCol="0" anchor="t">
            <a:spAutoFit/>
          </a:bodyPr>
          <a:lstStyle/>
          <a:p>
            <a:pPr algn="ctr">
              <a:lnSpc>
                <a:spcPts val="2766"/>
              </a:lnSpc>
            </a:pPr>
            <a:r>
              <a:rPr lang="en-US" sz="1975">
                <a:solidFill>
                  <a:srgbClr val="654E4E"/>
                </a:solidFill>
                <a:latin typeface="Amaranth"/>
                <a:ea typeface="Amaranth"/>
                <a:cs typeface="Amaranth"/>
                <a:sym typeface="Amaranth"/>
              </a:rPr>
              <a:t>Amazing school, when addressed if something isn't quite right gets put right straight away. </a:t>
            </a:r>
          </a:p>
          <a:p>
            <a:pPr marL="0" lvl="0" indent="0" algn="ctr">
              <a:lnSpc>
                <a:spcPts val="2766"/>
              </a:lnSpc>
              <a:spcBef>
                <a:spcPct val="0"/>
              </a:spcBef>
            </a:pPr>
            <a:r>
              <a:rPr lang="en-US" sz="1975">
                <a:solidFill>
                  <a:srgbClr val="654E4E"/>
                </a:solidFill>
                <a:latin typeface="Amaranth"/>
                <a:ea typeface="Amaranth"/>
                <a:cs typeface="Amaranth"/>
                <a:sym typeface="Amaranth"/>
              </a:rPr>
              <a:t>No faults at all.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sp>
        <p:nvSpPr>
          <p:cNvPr id="2" name="Freeform 2"/>
          <p:cNvSpPr/>
          <p:nvPr/>
        </p:nvSpPr>
        <p:spPr>
          <a:xfrm>
            <a:off x="5684482" y="1393345"/>
            <a:ext cx="6919035" cy="7500309"/>
          </a:xfrm>
          <a:custGeom>
            <a:avLst/>
            <a:gdLst/>
            <a:ahLst/>
            <a:cxnLst/>
            <a:rect l="l" t="t" r="r" b="b"/>
            <a:pathLst>
              <a:path w="6919035" h="7500309">
                <a:moveTo>
                  <a:pt x="0" y="0"/>
                </a:moveTo>
                <a:lnTo>
                  <a:pt x="6919036" y="0"/>
                </a:lnTo>
                <a:lnTo>
                  <a:pt x="6919036" y="7500310"/>
                </a:lnTo>
                <a:lnTo>
                  <a:pt x="0" y="750031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Freeform 3"/>
          <p:cNvSpPr/>
          <p:nvPr/>
        </p:nvSpPr>
        <p:spPr>
          <a:xfrm rot="5400000">
            <a:off x="-4877500" y="2237413"/>
            <a:ext cx="10756553" cy="6090898"/>
          </a:xfrm>
          <a:custGeom>
            <a:avLst/>
            <a:gdLst/>
            <a:ahLst/>
            <a:cxnLst/>
            <a:rect l="l" t="t" r="r" b="b"/>
            <a:pathLst>
              <a:path w="10756553" h="6090898">
                <a:moveTo>
                  <a:pt x="0" y="0"/>
                </a:moveTo>
                <a:lnTo>
                  <a:pt x="10756553" y="0"/>
                </a:lnTo>
                <a:lnTo>
                  <a:pt x="10756553" y="6090898"/>
                </a:lnTo>
                <a:lnTo>
                  <a:pt x="0" y="6090898"/>
                </a:lnTo>
                <a:lnTo>
                  <a:pt x="0" y="0"/>
                </a:lnTo>
                <a:close/>
              </a:path>
            </a:pathLst>
          </a:custGeom>
          <a:blipFill>
            <a:blip r:embed="rId3"/>
            <a:stretch>
              <a:fillRect/>
            </a:stretch>
          </a:blipFill>
        </p:spPr>
        <p:txBody>
          <a:bodyPr/>
          <a:lstStyle/>
          <a:p>
            <a:endParaRPr lang="en-GB"/>
          </a:p>
        </p:txBody>
      </p:sp>
      <p:sp>
        <p:nvSpPr>
          <p:cNvPr id="4" name="TextBox 4"/>
          <p:cNvSpPr txBox="1"/>
          <p:nvPr/>
        </p:nvSpPr>
        <p:spPr>
          <a:xfrm>
            <a:off x="7027244" y="3768034"/>
            <a:ext cx="4103174" cy="2867732"/>
          </a:xfrm>
          <a:prstGeom prst="rect">
            <a:avLst/>
          </a:prstGeom>
        </p:spPr>
        <p:txBody>
          <a:bodyPr lIns="0" tIns="0" rIns="0" bIns="0" rtlCol="0" anchor="t">
            <a:spAutoFit/>
          </a:bodyPr>
          <a:lstStyle/>
          <a:p>
            <a:pPr algn="ctr">
              <a:lnSpc>
                <a:spcPts val="11511"/>
              </a:lnSpc>
            </a:pPr>
            <a:r>
              <a:rPr lang="en-US" sz="8222">
                <a:solidFill>
                  <a:srgbClr val="654E4E"/>
                </a:solidFill>
                <a:latin typeface="Apricots"/>
                <a:ea typeface="Apricots"/>
                <a:cs typeface="Apricots"/>
                <a:sym typeface="Apricots"/>
              </a:rPr>
              <a:t>Thank You!</a:t>
            </a:r>
          </a:p>
        </p:txBody>
      </p:sp>
      <p:sp>
        <p:nvSpPr>
          <p:cNvPr id="5" name="Freeform 5"/>
          <p:cNvSpPr/>
          <p:nvPr/>
        </p:nvSpPr>
        <p:spPr>
          <a:xfrm rot="5400000" flipV="1">
            <a:off x="12404290" y="2332827"/>
            <a:ext cx="10756553" cy="6090898"/>
          </a:xfrm>
          <a:custGeom>
            <a:avLst/>
            <a:gdLst/>
            <a:ahLst/>
            <a:cxnLst/>
            <a:rect l="l" t="t" r="r" b="b"/>
            <a:pathLst>
              <a:path w="10756553" h="6090898">
                <a:moveTo>
                  <a:pt x="0" y="6090899"/>
                </a:moveTo>
                <a:lnTo>
                  <a:pt x="10756553" y="6090899"/>
                </a:lnTo>
                <a:lnTo>
                  <a:pt x="10756553" y="0"/>
                </a:lnTo>
                <a:lnTo>
                  <a:pt x="0" y="0"/>
                </a:lnTo>
                <a:lnTo>
                  <a:pt x="0" y="6090899"/>
                </a:lnTo>
                <a:close/>
              </a:path>
            </a:pathLst>
          </a:custGeom>
          <a:blipFill>
            <a:blip r:embed="rId3"/>
            <a:stretch>
              <a:fillRect/>
            </a:stretch>
          </a:blipFill>
        </p:spPr>
        <p:txBody>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grpSp>
        <p:nvGrpSpPr>
          <p:cNvPr id="2" name="Group 2"/>
          <p:cNvGrpSpPr/>
          <p:nvPr/>
        </p:nvGrpSpPr>
        <p:grpSpPr>
          <a:xfrm>
            <a:off x="4480766" y="2864968"/>
            <a:ext cx="8893514" cy="3947912"/>
            <a:chOff x="0" y="0"/>
            <a:chExt cx="1784631" cy="792214"/>
          </a:xfrm>
        </p:grpSpPr>
        <p:sp>
          <p:nvSpPr>
            <p:cNvPr id="3" name="Freeform 3"/>
            <p:cNvSpPr/>
            <p:nvPr/>
          </p:nvSpPr>
          <p:spPr>
            <a:xfrm>
              <a:off x="0" y="0"/>
              <a:ext cx="1784631" cy="792214"/>
            </a:xfrm>
            <a:custGeom>
              <a:avLst/>
              <a:gdLst/>
              <a:ahLst/>
              <a:cxnLst/>
              <a:rect l="l" t="t" r="r" b="b"/>
              <a:pathLst>
                <a:path w="1784631" h="792214">
                  <a:moveTo>
                    <a:pt x="44396" y="0"/>
                  </a:moveTo>
                  <a:lnTo>
                    <a:pt x="1740235" y="0"/>
                  </a:lnTo>
                  <a:cubicBezTo>
                    <a:pt x="1764754" y="0"/>
                    <a:pt x="1784631" y="19877"/>
                    <a:pt x="1784631" y="44396"/>
                  </a:cubicBezTo>
                  <a:lnTo>
                    <a:pt x="1784631" y="747818"/>
                  </a:lnTo>
                  <a:cubicBezTo>
                    <a:pt x="1784631" y="772337"/>
                    <a:pt x="1764754" y="792214"/>
                    <a:pt x="1740235" y="792214"/>
                  </a:cubicBezTo>
                  <a:lnTo>
                    <a:pt x="44396" y="792214"/>
                  </a:lnTo>
                  <a:cubicBezTo>
                    <a:pt x="19877" y="792214"/>
                    <a:pt x="0" y="772337"/>
                    <a:pt x="0" y="747818"/>
                  </a:cubicBezTo>
                  <a:lnTo>
                    <a:pt x="0" y="44396"/>
                  </a:lnTo>
                  <a:cubicBezTo>
                    <a:pt x="0" y="19877"/>
                    <a:pt x="19877" y="0"/>
                    <a:pt x="44396" y="0"/>
                  </a:cubicBezTo>
                  <a:close/>
                </a:path>
              </a:pathLst>
            </a:custGeom>
            <a:solidFill>
              <a:srgbClr val="F2F6F3"/>
            </a:solidFill>
          </p:spPr>
          <p:txBody>
            <a:bodyPr/>
            <a:lstStyle/>
            <a:p>
              <a:endParaRPr lang="en-GB"/>
            </a:p>
          </p:txBody>
        </p:sp>
        <p:sp>
          <p:nvSpPr>
            <p:cNvPr id="4" name="TextBox 4"/>
            <p:cNvSpPr txBox="1"/>
            <p:nvPr/>
          </p:nvSpPr>
          <p:spPr>
            <a:xfrm>
              <a:off x="0" y="-38100"/>
              <a:ext cx="1784631" cy="830314"/>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rot="-7547603">
            <a:off x="14475453" y="-1146079"/>
            <a:ext cx="5247487" cy="4867044"/>
          </a:xfrm>
          <a:custGeom>
            <a:avLst/>
            <a:gdLst/>
            <a:ahLst/>
            <a:cxnLst/>
            <a:rect l="l" t="t" r="r" b="b"/>
            <a:pathLst>
              <a:path w="5247487" h="4867044">
                <a:moveTo>
                  <a:pt x="0" y="0"/>
                </a:moveTo>
                <a:lnTo>
                  <a:pt x="5247487" y="0"/>
                </a:lnTo>
                <a:lnTo>
                  <a:pt x="5247487" y="4867044"/>
                </a:lnTo>
                <a:lnTo>
                  <a:pt x="0" y="48670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6" name="Freeform 6"/>
          <p:cNvSpPr/>
          <p:nvPr/>
        </p:nvSpPr>
        <p:spPr>
          <a:xfrm rot="-2545279">
            <a:off x="-1866616" y="3216052"/>
            <a:ext cx="7067575" cy="8889471"/>
          </a:xfrm>
          <a:custGeom>
            <a:avLst/>
            <a:gdLst/>
            <a:ahLst/>
            <a:cxnLst/>
            <a:rect l="l" t="t" r="r" b="b"/>
            <a:pathLst>
              <a:path w="7067575" h="8889471">
                <a:moveTo>
                  <a:pt x="0" y="0"/>
                </a:moveTo>
                <a:lnTo>
                  <a:pt x="7067575" y="0"/>
                </a:lnTo>
                <a:lnTo>
                  <a:pt x="7067575" y="8889471"/>
                </a:lnTo>
                <a:lnTo>
                  <a:pt x="0" y="8889471"/>
                </a:lnTo>
                <a:lnTo>
                  <a:pt x="0" y="0"/>
                </a:lnTo>
                <a:close/>
              </a:path>
            </a:pathLst>
          </a:custGeom>
          <a:blipFill>
            <a:blip r:embed="rId3"/>
            <a:stretch>
              <a:fillRect t="-2827" b="-2827"/>
            </a:stretch>
          </a:blipFill>
        </p:spPr>
        <p:txBody>
          <a:bodyPr/>
          <a:lstStyle/>
          <a:p>
            <a:endParaRPr lang="en-GB"/>
          </a:p>
        </p:txBody>
      </p:sp>
      <p:sp>
        <p:nvSpPr>
          <p:cNvPr id="7" name="TextBox 7"/>
          <p:cNvSpPr txBox="1"/>
          <p:nvPr/>
        </p:nvSpPr>
        <p:spPr>
          <a:xfrm>
            <a:off x="4683686" y="3064002"/>
            <a:ext cx="8487675" cy="3435543"/>
          </a:xfrm>
          <a:prstGeom prst="rect">
            <a:avLst/>
          </a:prstGeom>
        </p:spPr>
        <p:txBody>
          <a:bodyPr lIns="0" tIns="0" rIns="0" bIns="0" rtlCol="0" anchor="t">
            <a:spAutoFit/>
          </a:bodyPr>
          <a:lstStyle/>
          <a:p>
            <a:pPr marL="0" lvl="0" indent="0" algn="ctr">
              <a:lnSpc>
                <a:spcPts val="9187"/>
              </a:lnSpc>
              <a:spcBef>
                <a:spcPct val="0"/>
              </a:spcBef>
            </a:pPr>
            <a:r>
              <a:rPr lang="en-US" sz="6562">
                <a:solidFill>
                  <a:srgbClr val="654E4E"/>
                </a:solidFill>
                <a:latin typeface="Amaranth"/>
                <a:ea typeface="Amaranth"/>
                <a:cs typeface="Amaranth"/>
                <a:sym typeface="Amaranth"/>
              </a:rPr>
              <a:t>98% of parents say their child is happy at school.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grpSp>
        <p:nvGrpSpPr>
          <p:cNvPr id="2" name="Group 2"/>
          <p:cNvGrpSpPr/>
          <p:nvPr/>
        </p:nvGrpSpPr>
        <p:grpSpPr>
          <a:xfrm>
            <a:off x="4090076" y="3375746"/>
            <a:ext cx="9524556" cy="4364450"/>
            <a:chOff x="0" y="0"/>
            <a:chExt cx="1878280" cy="860687"/>
          </a:xfrm>
        </p:grpSpPr>
        <p:sp>
          <p:nvSpPr>
            <p:cNvPr id="3" name="Freeform 3"/>
            <p:cNvSpPr/>
            <p:nvPr/>
          </p:nvSpPr>
          <p:spPr>
            <a:xfrm>
              <a:off x="0" y="0"/>
              <a:ext cx="1878281" cy="860687"/>
            </a:xfrm>
            <a:custGeom>
              <a:avLst/>
              <a:gdLst/>
              <a:ahLst/>
              <a:cxnLst/>
              <a:rect l="l" t="t" r="r" b="b"/>
              <a:pathLst>
                <a:path w="1878281" h="860687">
                  <a:moveTo>
                    <a:pt x="41455" y="0"/>
                  </a:moveTo>
                  <a:lnTo>
                    <a:pt x="1836826" y="0"/>
                  </a:lnTo>
                  <a:cubicBezTo>
                    <a:pt x="1859721" y="0"/>
                    <a:pt x="1878281" y="18560"/>
                    <a:pt x="1878281" y="41455"/>
                  </a:cubicBezTo>
                  <a:lnTo>
                    <a:pt x="1878281" y="819232"/>
                  </a:lnTo>
                  <a:cubicBezTo>
                    <a:pt x="1878281" y="842127"/>
                    <a:pt x="1859721" y="860687"/>
                    <a:pt x="1836826" y="860687"/>
                  </a:cubicBezTo>
                  <a:lnTo>
                    <a:pt x="41455" y="860687"/>
                  </a:lnTo>
                  <a:cubicBezTo>
                    <a:pt x="18560" y="860687"/>
                    <a:pt x="0" y="842127"/>
                    <a:pt x="0" y="819232"/>
                  </a:cubicBezTo>
                  <a:lnTo>
                    <a:pt x="0" y="41455"/>
                  </a:lnTo>
                  <a:cubicBezTo>
                    <a:pt x="0" y="18560"/>
                    <a:pt x="18560" y="0"/>
                    <a:pt x="41455" y="0"/>
                  </a:cubicBezTo>
                  <a:close/>
                </a:path>
              </a:pathLst>
            </a:custGeom>
            <a:solidFill>
              <a:srgbClr val="F2F6F3"/>
            </a:solidFill>
          </p:spPr>
          <p:txBody>
            <a:bodyPr/>
            <a:lstStyle/>
            <a:p>
              <a:endParaRPr lang="en-GB"/>
            </a:p>
          </p:txBody>
        </p:sp>
        <p:sp>
          <p:nvSpPr>
            <p:cNvPr id="4" name="TextBox 4"/>
            <p:cNvSpPr txBox="1"/>
            <p:nvPr/>
          </p:nvSpPr>
          <p:spPr>
            <a:xfrm>
              <a:off x="0" y="-38100"/>
              <a:ext cx="1878280" cy="898787"/>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flipH="1">
            <a:off x="624805" y="7666895"/>
            <a:ext cx="1629687" cy="3182811"/>
          </a:xfrm>
          <a:custGeom>
            <a:avLst/>
            <a:gdLst/>
            <a:ahLst/>
            <a:cxnLst/>
            <a:rect l="l" t="t" r="r" b="b"/>
            <a:pathLst>
              <a:path w="1629687" h="3182811">
                <a:moveTo>
                  <a:pt x="1629686" y="0"/>
                </a:moveTo>
                <a:lnTo>
                  <a:pt x="0" y="0"/>
                </a:lnTo>
                <a:lnTo>
                  <a:pt x="0" y="3182810"/>
                </a:lnTo>
                <a:lnTo>
                  <a:pt x="1629686" y="3182810"/>
                </a:lnTo>
                <a:lnTo>
                  <a:pt x="1629686" y="0"/>
                </a:lnTo>
                <a:close/>
              </a:path>
            </a:pathLst>
          </a:custGeom>
          <a:blipFill>
            <a:blip r:embed="rId2"/>
            <a:stretch>
              <a:fillRect/>
            </a:stretch>
          </a:blipFill>
        </p:spPr>
        <p:txBody>
          <a:bodyPr/>
          <a:lstStyle/>
          <a:p>
            <a:endParaRPr lang="en-GB"/>
          </a:p>
        </p:txBody>
      </p:sp>
      <p:sp>
        <p:nvSpPr>
          <p:cNvPr id="6" name="TextBox 6"/>
          <p:cNvSpPr txBox="1"/>
          <p:nvPr/>
        </p:nvSpPr>
        <p:spPr>
          <a:xfrm>
            <a:off x="4625219" y="3292061"/>
            <a:ext cx="8644479" cy="4448134"/>
          </a:xfrm>
          <a:prstGeom prst="rect">
            <a:avLst/>
          </a:prstGeom>
        </p:spPr>
        <p:txBody>
          <a:bodyPr lIns="0" tIns="0" rIns="0" bIns="0" rtlCol="0" anchor="t">
            <a:spAutoFit/>
          </a:bodyPr>
          <a:lstStyle/>
          <a:p>
            <a:pPr marL="0" lvl="0" indent="0" algn="ctr">
              <a:lnSpc>
                <a:spcPts val="8899"/>
              </a:lnSpc>
              <a:spcBef>
                <a:spcPct val="0"/>
              </a:spcBef>
            </a:pPr>
            <a:r>
              <a:rPr lang="en-US" sz="6356">
                <a:solidFill>
                  <a:srgbClr val="654E4E"/>
                </a:solidFill>
                <a:latin typeface="Amaranth"/>
                <a:ea typeface="Amaranth"/>
                <a:cs typeface="Amaranth"/>
                <a:sym typeface="Amaranth"/>
              </a:rPr>
              <a:t>98% of parents say their child feels safe at school and is well cared for by staff. </a:t>
            </a:r>
          </a:p>
        </p:txBody>
      </p:sp>
      <p:sp>
        <p:nvSpPr>
          <p:cNvPr id="7" name="Freeform 7"/>
          <p:cNvSpPr/>
          <p:nvPr/>
        </p:nvSpPr>
        <p:spPr>
          <a:xfrm rot="-2545279">
            <a:off x="11613374" y="-3416035"/>
            <a:ext cx="7067575" cy="8889471"/>
          </a:xfrm>
          <a:custGeom>
            <a:avLst/>
            <a:gdLst/>
            <a:ahLst/>
            <a:cxnLst/>
            <a:rect l="l" t="t" r="r" b="b"/>
            <a:pathLst>
              <a:path w="7067575" h="8889471">
                <a:moveTo>
                  <a:pt x="0" y="0"/>
                </a:moveTo>
                <a:lnTo>
                  <a:pt x="7067576" y="0"/>
                </a:lnTo>
                <a:lnTo>
                  <a:pt x="7067576" y="8889470"/>
                </a:lnTo>
                <a:lnTo>
                  <a:pt x="0" y="8889470"/>
                </a:lnTo>
                <a:lnTo>
                  <a:pt x="0" y="0"/>
                </a:lnTo>
                <a:close/>
              </a:path>
            </a:pathLst>
          </a:custGeom>
          <a:blipFill>
            <a:blip r:embed="rId3"/>
            <a:stretch>
              <a:fillRect t="-2827" b="-2827"/>
            </a:stretch>
          </a:blipFill>
        </p:spPr>
        <p:txBody>
          <a:bodyPr/>
          <a:lstStyle/>
          <a:p>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sp>
        <p:nvSpPr>
          <p:cNvPr id="2" name="Freeform 2"/>
          <p:cNvSpPr/>
          <p:nvPr/>
        </p:nvSpPr>
        <p:spPr>
          <a:xfrm>
            <a:off x="-3489713" y="-3723051"/>
            <a:ext cx="9811171" cy="10260048"/>
          </a:xfrm>
          <a:custGeom>
            <a:avLst/>
            <a:gdLst/>
            <a:ahLst/>
            <a:cxnLst/>
            <a:rect l="l" t="t" r="r" b="b"/>
            <a:pathLst>
              <a:path w="9811171" h="10260048">
                <a:moveTo>
                  <a:pt x="0" y="0"/>
                </a:moveTo>
                <a:lnTo>
                  <a:pt x="9811171" y="0"/>
                </a:lnTo>
                <a:lnTo>
                  <a:pt x="9811171" y="10260048"/>
                </a:lnTo>
                <a:lnTo>
                  <a:pt x="0" y="10260048"/>
                </a:lnTo>
                <a:lnTo>
                  <a:pt x="0" y="0"/>
                </a:lnTo>
                <a:close/>
              </a:path>
            </a:pathLst>
          </a:custGeom>
          <a:blipFill>
            <a:blip r:embed="rId2"/>
            <a:stretch>
              <a:fillRect/>
            </a:stretch>
          </a:blipFill>
        </p:spPr>
        <p:txBody>
          <a:bodyPr/>
          <a:lstStyle/>
          <a:p>
            <a:endParaRPr lang="en-GB"/>
          </a:p>
        </p:txBody>
      </p:sp>
      <p:sp>
        <p:nvSpPr>
          <p:cNvPr id="3" name="Freeform 3"/>
          <p:cNvSpPr/>
          <p:nvPr/>
        </p:nvSpPr>
        <p:spPr>
          <a:xfrm flipH="1" flipV="1">
            <a:off x="12202312" y="3571034"/>
            <a:ext cx="9811171" cy="10260048"/>
          </a:xfrm>
          <a:custGeom>
            <a:avLst/>
            <a:gdLst/>
            <a:ahLst/>
            <a:cxnLst/>
            <a:rect l="l" t="t" r="r" b="b"/>
            <a:pathLst>
              <a:path w="9811171" h="10260048">
                <a:moveTo>
                  <a:pt x="9811171" y="10260048"/>
                </a:moveTo>
                <a:lnTo>
                  <a:pt x="0" y="10260048"/>
                </a:lnTo>
                <a:lnTo>
                  <a:pt x="0" y="0"/>
                </a:lnTo>
                <a:lnTo>
                  <a:pt x="9811171" y="0"/>
                </a:lnTo>
                <a:lnTo>
                  <a:pt x="9811171" y="10260048"/>
                </a:lnTo>
                <a:close/>
              </a:path>
            </a:pathLst>
          </a:custGeom>
          <a:blipFill>
            <a:blip r:embed="rId2"/>
            <a:stretch>
              <a:fillRect/>
            </a:stretch>
          </a:blipFill>
        </p:spPr>
        <p:txBody>
          <a:bodyPr/>
          <a:lstStyle/>
          <a:p>
            <a:endParaRPr lang="en-GB"/>
          </a:p>
        </p:txBody>
      </p:sp>
      <p:grpSp>
        <p:nvGrpSpPr>
          <p:cNvPr id="4" name="Group 4"/>
          <p:cNvGrpSpPr/>
          <p:nvPr/>
        </p:nvGrpSpPr>
        <p:grpSpPr>
          <a:xfrm>
            <a:off x="4398622" y="3157323"/>
            <a:ext cx="9160216" cy="3379674"/>
            <a:chOff x="0" y="0"/>
            <a:chExt cx="1645296" cy="607034"/>
          </a:xfrm>
        </p:grpSpPr>
        <p:sp>
          <p:nvSpPr>
            <p:cNvPr id="5" name="Freeform 5"/>
            <p:cNvSpPr/>
            <p:nvPr/>
          </p:nvSpPr>
          <p:spPr>
            <a:xfrm>
              <a:off x="0" y="0"/>
              <a:ext cx="1645296" cy="607034"/>
            </a:xfrm>
            <a:custGeom>
              <a:avLst/>
              <a:gdLst/>
              <a:ahLst/>
              <a:cxnLst/>
              <a:rect l="l" t="t" r="r" b="b"/>
              <a:pathLst>
                <a:path w="1645296" h="607034">
                  <a:moveTo>
                    <a:pt x="43104" y="0"/>
                  </a:moveTo>
                  <a:lnTo>
                    <a:pt x="1602193" y="0"/>
                  </a:lnTo>
                  <a:cubicBezTo>
                    <a:pt x="1625998" y="0"/>
                    <a:pt x="1645296" y="19298"/>
                    <a:pt x="1645296" y="43104"/>
                  </a:cubicBezTo>
                  <a:lnTo>
                    <a:pt x="1645296" y="563931"/>
                  </a:lnTo>
                  <a:cubicBezTo>
                    <a:pt x="1645296" y="575363"/>
                    <a:pt x="1640755" y="586326"/>
                    <a:pt x="1632671" y="594410"/>
                  </a:cubicBezTo>
                  <a:cubicBezTo>
                    <a:pt x="1624588" y="602493"/>
                    <a:pt x="1613624" y="607034"/>
                    <a:pt x="1602193" y="607034"/>
                  </a:cubicBezTo>
                  <a:lnTo>
                    <a:pt x="43104" y="607034"/>
                  </a:lnTo>
                  <a:cubicBezTo>
                    <a:pt x="19298" y="607034"/>
                    <a:pt x="0" y="587736"/>
                    <a:pt x="0" y="563931"/>
                  </a:cubicBezTo>
                  <a:lnTo>
                    <a:pt x="0" y="43104"/>
                  </a:lnTo>
                  <a:cubicBezTo>
                    <a:pt x="0" y="19298"/>
                    <a:pt x="19298" y="0"/>
                    <a:pt x="43104" y="0"/>
                  </a:cubicBezTo>
                  <a:close/>
                </a:path>
              </a:pathLst>
            </a:custGeom>
            <a:solidFill>
              <a:srgbClr val="F2F6F3"/>
            </a:solidFill>
          </p:spPr>
          <p:txBody>
            <a:bodyPr/>
            <a:lstStyle/>
            <a:p>
              <a:endParaRPr lang="en-GB"/>
            </a:p>
          </p:txBody>
        </p:sp>
        <p:sp>
          <p:nvSpPr>
            <p:cNvPr id="6" name="TextBox 6"/>
            <p:cNvSpPr txBox="1"/>
            <p:nvPr/>
          </p:nvSpPr>
          <p:spPr>
            <a:xfrm>
              <a:off x="0" y="-38100"/>
              <a:ext cx="1645296" cy="645134"/>
            </a:xfrm>
            <a:prstGeom prst="rect">
              <a:avLst/>
            </a:prstGeom>
          </p:spPr>
          <p:txBody>
            <a:bodyPr lIns="50800" tIns="50800" rIns="50800" bIns="50800" rtlCol="0" anchor="ctr"/>
            <a:lstStyle/>
            <a:p>
              <a:pPr algn="ctr">
                <a:lnSpc>
                  <a:spcPts val="2659"/>
                </a:lnSpc>
                <a:spcBef>
                  <a:spcPct val="0"/>
                </a:spcBef>
              </a:pPr>
              <a:endParaRPr/>
            </a:p>
          </p:txBody>
        </p:sp>
      </p:grpSp>
      <p:sp>
        <p:nvSpPr>
          <p:cNvPr id="7" name="TextBox 7"/>
          <p:cNvSpPr txBox="1"/>
          <p:nvPr/>
        </p:nvSpPr>
        <p:spPr>
          <a:xfrm>
            <a:off x="4915436" y="3328843"/>
            <a:ext cx="7872975" cy="2931859"/>
          </a:xfrm>
          <a:prstGeom prst="rect">
            <a:avLst/>
          </a:prstGeom>
        </p:spPr>
        <p:txBody>
          <a:bodyPr lIns="0" tIns="0" rIns="0" bIns="0" rtlCol="0" anchor="t">
            <a:spAutoFit/>
          </a:bodyPr>
          <a:lstStyle/>
          <a:p>
            <a:pPr marL="0" lvl="0" indent="0" algn="ctr">
              <a:lnSpc>
                <a:spcPts val="7820"/>
              </a:lnSpc>
              <a:spcBef>
                <a:spcPct val="0"/>
              </a:spcBef>
            </a:pPr>
            <a:r>
              <a:rPr lang="en-US" sz="5586">
                <a:solidFill>
                  <a:srgbClr val="654E4E"/>
                </a:solidFill>
                <a:latin typeface="Amaranth"/>
                <a:ea typeface="Amaranth"/>
                <a:cs typeface="Amaranth"/>
                <a:sym typeface="Amaranth"/>
              </a:rPr>
              <a:t>98% feel that the school communicate well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grpSp>
        <p:nvGrpSpPr>
          <p:cNvPr id="2" name="Group 2"/>
          <p:cNvGrpSpPr/>
          <p:nvPr/>
        </p:nvGrpSpPr>
        <p:grpSpPr>
          <a:xfrm>
            <a:off x="4286267" y="3633089"/>
            <a:ext cx="10020445" cy="3269773"/>
            <a:chOff x="0" y="0"/>
            <a:chExt cx="2639130" cy="861175"/>
          </a:xfrm>
        </p:grpSpPr>
        <p:sp>
          <p:nvSpPr>
            <p:cNvPr id="3" name="Freeform 3"/>
            <p:cNvSpPr/>
            <p:nvPr/>
          </p:nvSpPr>
          <p:spPr>
            <a:xfrm>
              <a:off x="0" y="0"/>
              <a:ext cx="2639130" cy="861175"/>
            </a:xfrm>
            <a:custGeom>
              <a:avLst/>
              <a:gdLst/>
              <a:ahLst/>
              <a:cxnLst/>
              <a:rect l="l" t="t" r="r" b="b"/>
              <a:pathLst>
                <a:path w="2639130" h="861175">
                  <a:moveTo>
                    <a:pt x="39403" y="0"/>
                  </a:moveTo>
                  <a:lnTo>
                    <a:pt x="2599726" y="0"/>
                  </a:lnTo>
                  <a:cubicBezTo>
                    <a:pt x="2610177" y="0"/>
                    <a:pt x="2620199" y="4151"/>
                    <a:pt x="2627589" y="11541"/>
                  </a:cubicBezTo>
                  <a:cubicBezTo>
                    <a:pt x="2634978" y="18930"/>
                    <a:pt x="2639130" y="28953"/>
                    <a:pt x="2639130" y="39403"/>
                  </a:cubicBezTo>
                  <a:lnTo>
                    <a:pt x="2639130" y="821772"/>
                  </a:lnTo>
                  <a:cubicBezTo>
                    <a:pt x="2639130" y="832222"/>
                    <a:pt x="2634978" y="842244"/>
                    <a:pt x="2627589" y="849634"/>
                  </a:cubicBezTo>
                  <a:cubicBezTo>
                    <a:pt x="2620199" y="857023"/>
                    <a:pt x="2610177" y="861175"/>
                    <a:pt x="2599726" y="861175"/>
                  </a:cubicBezTo>
                  <a:lnTo>
                    <a:pt x="39403" y="861175"/>
                  </a:lnTo>
                  <a:cubicBezTo>
                    <a:pt x="28953" y="861175"/>
                    <a:pt x="18930" y="857023"/>
                    <a:pt x="11541" y="849634"/>
                  </a:cubicBezTo>
                  <a:cubicBezTo>
                    <a:pt x="4151" y="842244"/>
                    <a:pt x="0" y="832222"/>
                    <a:pt x="0" y="821772"/>
                  </a:cubicBezTo>
                  <a:lnTo>
                    <a:pt x="0" y="39403"/>
                  </a:lnTo>
                  <a:cubicBezTo>
                    <a:pt x="0" y="28953"/>
                    <a:pt x="4151" y="18930"/>
                    <a:pt x="11541" y="11541"/>
                  </a:cubicBezTo>
                  <a:cubicBezTo>
                    <a:pt x="18930" y="4151"/>
                    <a:pt x="28953" y="0"/>
                    <a:pt x="39403" y="0"/>
                  </a:cubicBezTo>
                  <a:close/>
                </a:path>
              </a:pathLst>
            </a:custGeom>
            <a:solidFill>
              <a:srgbClr val="F2F6F3"/>
            </a:solidFill>
          </p:spPr>
          <p:txBody>
            <a:bodyPr/>
            <a:lstStyle/>
            <a:p>
              <a:endParaRPr lang="en-GB"/>
            </a:p>
          </p:txBody>
        </p:sp>
        <p:sp>
          <p:nvSpPr>
            <p:cNvPr id="4" name="TextBox 4"/>
            <p:cNvSpPr txBox="1"/>
            <p:nvPr/>
          </p:nvSpPr>
          <p:spPr>
            <a:xfrm>
              <a:off x="0" y="-38100"/>
              <a:ext cx="2639130" cy="899275"/>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4071931" y="895309"/>
            <a:ext cx="10845385" cy="8180506"/>
          </a:xfrm>
          <a:custGeom>
            <a:avLst/>
            <a:gdLst/>
            <a:ahLst/>
            <a:cxnLst/>
            <a:rect l="l" t="t" r="r" b="b"/>
            <a:pathLst>
              <a:path w="10845385" h="8180506">
                <a:moveTo>
                  <a:pt x="0" y="0"/>
                </a:moveTo>
                <a:lnTo>
                  <a:pt x="10845385" y="0"/>
                </a:lnTo>
                <a:lnTo>
                  <a:pt x="10845385" y="8180506"/>
                </a:lnTo>
                <a:lnTo>
                  <a:pt x="0" y="8180506"/>
                </a:lnTo>
                <a:lnTo>
                  <a:pt x="0" y="0"/>
                </a:lnTo>
                <a:close/>
              </a:path>
            </a:pathLst>
          </a:custGeom>
          <a:blipFill>
            <a:blip r:embed="rId2"/>
            <a:stretch>
              <a:fillRect t="-3941" b="-3941"/>
            </a:stretch>
          </a:blipFill>
        </p:spPr>
        <p:txBody>
          <a:bodyPr/>
          <a:lstStyle/>
          <a:p>
            <a:endParaRPr lang="en-GB"/>
          </a:p>
        </p:txBody>
      </p:sp>
      <p:sp>
        <p:nvSpPr>
          <p:cNvPr id="6" name="TextBox 6"/>
          <p:cNvSpPr txBox="1"/>
          <p:nvPr/>
        </p:nvSpPr>
        <p:spPr>
          <a:xfrm>
            <a:off x="5085425" y="3897963"/>
            <a:ext cx="8818398" cy="2635250"/>
          </a:xfrm>
          <a:prstGeom prst="rect">
            <a:avLst/>
          </a:prstGeom>
        </p:spPr>
        <p:txBody>
          <a:bodyPr lIns="0" tIns="0" rIns="0" bIns="0" rtlCol="0" anchor="t">
            <a:spAutoFit/>
          </a:bodyPr>
          <a:lstStyle/>
          <a:p>
            <a:pPr marL="0" lvl="0" indent="0" algn="ctr">
              <a:lnSpc>
                <a:spcPts val="7000"/>
              </a:lnSpc>
              <a:spcBef>
                <a:spcPct val="0"/>
              </a:spcBef>
            </a:pPr>
            <a:r>
              <a:rPr lang="en-US" sz="5000">
                <a:solidFill>
                  <a:srgbClr val="654E4E"/>
                </a:solidFill>
                <a:latin typeface="Amaranth"/>
                <a:ea typeface="Amaranth"/>
                <a:cs typeface="Amaranth"/>
                <a:sym typeface="Amaranth"/>
              </a:rPr>
              <a:t>100% of parents with pupils with SEND say their child receives the right support.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grpSp>
        <p:nvGrpSpPr>
          <p:cNvPr id="2" name="Group 2"/>
          <p:cNvGrpSpPr/>
          <p:nvPr/>
        </p:nvGrpSpPr>
        <p:grpSpPr>
          <a:xfrm>
            <a:off x="4498898" y="2787505"/>
            <a:ext cx="8641657" cy="5123758"/>
            <a:chOff x="0" y="0"/>
            <a:chExt cx="2275992" cy="1349467"/>
          </a:xfrm>
        </p:grpSpPr>
        <p:sp>
          <p:nvSpPr>
            <p:cNvPr id="3" name="Freeform 3"/>
            <p:cNvSpPr/>
            <p:nvPr/>
          </p:nvSpPr>
          <p:spPr>
            <a:xfrm>
              <a:off x="0" y="0"/>
              <a:ext cx="2275992" cy="1349467"/>
            </a:xfrm>
            <a:custGeom>
              <a:avLst/>
              <a:gdLst/>
              <a:ahLst/>
              <a:cxnLst/>
              <a:rect l="l" t="t" r="r" b="b"/>
              <a:pathLst>
                <a:path w="2275992" h="1349467">
                  <a:moveTo>
                    <a:pt x="45690" y="0"/>
                  </a:moveTo>
                  <a:lnTo>
                    <a:pt x="2230302" y="0"/>
                  </a:lnTo>
                  <a:cubicBezTo>
                    <a:pt x="2255536" y="0"/>
                    <a:pt x="2275992" y="20456"/>
                    <a:pt x="2275992" y="45690"/>
                  </a:cubicBezTo>
                  <a:lnTo>
                    <a:pt x="2275992" y="1303777"/>
                  </a:lnTo>
                  <a:cubicBezTo>
                    <a:pt x="2275992" y="1329011"/>
                    <a:pt x="2255536" y="1349467"/>
                    <a:pt x="2230302" y="1349467"/>
                  </a:cubicBezTo>
                  <a:lnTo>
                    <a:pt x="45690" y="1349467"/>
                  </a:lnTo>
                  <a:cubicBezTo>
                    <a:pt x="20456" y="1349467"/>
                    <a:pt x="0" y="1329011"/>
                    <a:pt x="0" y="1303777"/>
                  </a:cubicBezTo>
                  <a:lnTo>
                    <a:pt x="0" y="45690"/>
                  </a:lnTo>
                  <a:cubicBezTo>
                    <a:pt x="0" y="20456"/>
                    <a:pt x="20456" y="0"/>
                    <a:pt x="45690" y="0"/>
                  </a:cubicBezTo>
                  <a:close/>
                </a:path>
              </a:pathLst>
            </a:custGeom>
            <a:solidFill>
              <a:srgbClr val="F2F6F3"/>
            </a:solidFill>
          </p:spPr>
          <p:txBody>
            <a:bodyPr/>
            <a:lstStyle/>
            <a:p>
              <a:endParaRPr lang="en-GB"/>
            </a:p>
          </p:txBody>
        </p:sp>
        <p:sp>
          <p:nvSpPr>
            <p:cNvPr id="4" name="TextBox 4"/>
            <p:cNvSpPr txBox="1"/>
            <p:nvPr/>
          </p:nvSpPr>
          <p:spPr>
            <a:xfrm>
              <a:off x="0" y="-38100"/>
              <a:ext cx="2275992" cy="1387567"/>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1676340" y="845024"/>
            <a:ext cx="4145894" cy="4114800"/>
          </a:xfrm>
          <a:custGeom>
            <a:avLst/>
            <a:gdLst/>
            <a:ahLst/>
            <a:cxnLst/>
            <a:rect l="l" t="t" r="r" b="b"/>
            <a:pathLst>
              <a:path w="4145894" h="4114800">
                <a:moveTo>
                  <a:pt x="0" y="0"/>
                </a:moveTo>
                <a:lnTo>
                  <a:pt x="4145894" y="0"/>
                </a:lnTo>
                <a:lnTo>
                  <a:pt x="4145894"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6" name="TextBox 6"/>
          <p:cNvSpPr txBox="1"/>
          <p:nvPr/>
        </p:nvSpPr>
        <p:spPr>
          <a:xfrm>
            <a:off x="5203063" y="3536459"/>
            <a:ext cx="7455237" cy="3521075"/>
          </a:xfrm>
          <a:prstGeom prst="rect">
            <a:avLst/>
          </a:prstGeom>
        </p:spPr>
        <p:txBody>
          <a:bodyPr lIns="0" tIns="0" rIns="0" bIns="0" rtlCol="0" anchor="t">
            <a:spAutoFit/>
          </a:bodyPr>
          <a:lstStyle/>
          <a:p>
            <a:pPr marL="0" lvl="0" indent="0" algn="ctr">
              <a:lnSpc>
                <a:spcPts val="7000"/>
              </a:lnSpc>
              <a:spcBef>
                <a:spcPct val="0"/>
              </a:spcBef>
            </a:pPr>
            <a:r>
              <a:rPr lang="en-US" sz="5000">
                <a:solidFill>
                  <a:srgbClr val="654E4E"/>
                </a:solidFill>
                <a:latin typeface="Amaranth"/>
                <a:ea typeface="Amaranth"/>
                <a:cs typeface="Amaranth"/>
                <a:sym typeface="Amaranth"/>
              </a:rPr>
              <a:t>100% of parents / carers say that any concerns they have raised have been dealt with well.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grpSp>
        <p:nvGrpSpPr>
          <p:cNvPr id="2" name="Group 2"/>
          <p:cNvGrpSpPr/>
          <p:nvPr/>
        </p:nvGrpSpPr>
        <p:grpSpPr>
          <a:xfrm>
            <a:off x="5068839" y="2467004"/>
            <a:ext cx="8893514" cy="5352992"/>
            <a:chOff x="0" y="0"/>
            <a:chExt cx="1784631" cy="1074167"/>
          </a:xfrm>
        </p:grpSpPr>
        <p:sp>
          <p:nvSpPr>
            <p:cNvPr id="3" name="Freeform 3"/>
            <p:cNvSpPr/>
            <p:nvPr/>
          </p:nvSpPr>
          <p:spPr>
            <a:xfrm>
              <a:off x="0" y="0"/>
              <a:ext cx="1784631" cy="1074167"/>
            </a:xfrm>
            <a:custGeom>
              <a:avLst/>
              <a:gdLst/>
              <a:ahLst/>
              <a:cxnLst/>
              <a:rect l="l" t="t" r="r" b="b"/>
              <a:pathLst>
                <a:path w="1784631" h="1074167">
                  <a:moveTo>
                    <a:pt x="44396" y="0"/>
                  </a:moveTo>
                  <a:lnTo>
                    <a:pt x="1740235" y="0"/>
                  </a:lnTo>
                  <a:cubicBezTo>
                    <a:pt x="1764754" y="0"/>
                    <a:pt x="1784631" y="19877"/>
                    <a:pt x="1784631" y="44396"/>
                  </a:cubicBezTo>
                  <a:lnTo>
                    <a:pt x="1784631" y="1029771"/>
                  </a:lnTo>
                  <a:cubicBezTo>
                    <a:pt x="1784631" y="1054290"/>
                    <a:pt x="1764754" y="1074167"/>
                    <a:pt x="1740235" y="1074167"/>
                  </a:cubicBezTo>
                  <a:lnTo>
                    <a:pt x="44396" y="1074167"/>
                  </a:lnTo>
                  <a:cubicBezTo>
                    <a:pt x="19877" y="1074167"/>
                    <a:pt x="0" y="1054290"/>
                    <a:pt x="0" y="1029771"/>
                  </a:cubicBezTo>
                  <a:lnTo>
                    <a:pt x="0" y="44396"/>
                  </a:lnTo>
                  <a:cubicBezTo>
                    <a:pt x="0" y="19877"/>
                    <a:pt x="19877" y="0"/>
                    <a:pt x="44396" y="0"/>
                  </a:cubicBezTo>
                  <a:close/>
                </a:path>
              </a:pathLst>
            </a:custGeom>
            <a:solidFill>
              <a:srgbClr val="F2F6F3"/>
            </a:solidFill>
          </p:spPr>
          <p:txBody>
            <a:bodyPr/>
            <a:lstStyle/>
            <a:p>
              <a:endParaRPr lang="en-GB"/>
            </a:p>
          </p:txBody>
        </p:sp>
        <p:sp>
          <p:nvSpPr>
            <p:cNvPr id="4" name="TextBox 4"/>
            <p:cNvSpPr txBox="1"/>
            <p:nvPr/>
          </p:nvSpPr>
          <p:spPr>
            <a:xfrm>
              <a:off x="0" y="-38100"/>
              <a:ext cx="1784631" cy="1112267"/>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rot="-7547603">
            <a:off x="14475453" y="-1146079"/>
            <a:ext cx="5247487" cy="4867044"/>
          </a:xfrm>
          <a:custGeom>
            <a:avLst/>
            <a:gdLst/>
            <a:ahLst/>
            <a:cxnLst/>
            <a:rect l="l" t="t" r="r" b="b"/>
            <a:pathLst>
              <a:path w="5247487" h="4867044">
                <a:moveTo>
                  <a:pt x="0" y="0"/>
                </a:moveTo>
                <a:lnTo>
                  <a:pt x="5247487" y="0"/>
                </a:lnTo>
                <a:lnTo>
                  <a:pt x="5247487" y="4867044"/>
                </a:lnTo>
                <a:lnTo>
                  <a:pt x="0" y="48670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6" name="TextBox 6"/>
          <p:cNvSpPr txBox="1"/>
          <p:nvPr/>
        </p:nvSpPr>
        <p:spPr>
          <a:xfrm>
            <a:off x="5068839" y="2806688"/>
            <a:ext cx="8882854" cy="5760830"/>
          </a:xfrm>
          <a:prstGeom prst="rect">
            <a:avLst/>
          </a:prstGeom>
        </p:spPr>
        <p:txBody>
          <a:bodyPr lIns="0" tIns="0" rIns="0" bIns="0" rtlCol="0" anchor="t">
            <a:spAutoFit/>
          </a:bodyPr>
          <a:lstStyle/>
          <a:p>
            <a:pPr algn="ctr">
              <a:lnSpc>
                <a:spcPts val="9187"/>
              </a:lnSpc>
            </a:pPr>
            <a:r>
              <a:rPr lang="en-US" sz="6562">
                <a:solidFill>
                  <a:srgbClr val="654E4E"/>
                </a:solidFill>
                <a:latin typeface="Amaranth"/>
                <a:ea typeface="Amaranth"/>
                <a:cs typeface="Amaranth"/>
                <a:sym typeface="Amaranth"/>
              </a:rPr>
              <a:t>99% of parents and carers feel that we make sure pupils are well behaved. </a:t>
            </a:r>
          </a:p>
          <a:p>
            <a:pPr marL="0" lvl="0" indent="0" algn="ctr">
              <a:lnSpc>
                <a:spcPts val="9187"/>
              </a:lnSpc>
              <a:spcBef>
                <a:spcPct val="0"/>
              </a:spcBef>
            </a:pPr>
            <a:endParaRPr lang="en-US" sz="6562">
              <a:solidFill>
                <a:srgbClr val="654E4E"/>
              </a:solidFill>
              <a:latin typeface="Amaranth"/>
              <a:ea typeface="Amaranth"/>
              <a:cs typeface="Amaranth"/>
              <a:sym typeface="Amaranth"/>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1EEE4"/>
        </a:solidFill>
        <a:effectLst/>
      </p:bgPr>
    </p:bg>
    <p:spTree>
      <p:nvGrpSpPr>
        <p:cNvPr id="1" name=""/>
        <p:cNvGrpSpPr/>
        <p:nvPr/>
      </p:nvGrpSpPr>
      <p:grpSpPr>
        <a:xfrm>
          <a:off x="0" y="0"/>
          <a:ext cx="0" cy="0"/>
          <a:chOff x="0" y="0"/>
          <a:chExt cx="0" cy="0"/>
        </a:xfrm>
      </p:grpSpPr>
      <p:grpSp>
        <p:nvGrpSpPr>
          <p:cNvPr id="2" name="Group 2"/>
          <p:cNvGrpSpPr/>
          <p:nvPr/>
        </p:nvGrpSpPr>
        <p:grpSpPr>
          <a:xfrm>
            <a:off x="5141530" y="2300003"/>
            <a:ext cx="8641657" cy="5123758"/>
            <a:chOff x="0" y="0"/>
            <a:chExt cx="2275992" cy="1349467"/>
          </a:xfrm>
        </p:grpSpPr>
        <p:sp>
          <p:nvSpPr>
            <p:cNvPr id="3" name="Freeform 3"/>
            <p:cNvSpPr/>
            <p:nvPr/>
          </p:nvSpPr>
          <p:spPr>
            <a:xfrm>
              <a:off x="0" y="0"/>
              <a:ext cx="2275992" cy="1349467"/>
            </a:xfrm>
            <a:custGeom>
              <a:avLst/>
              <a:gdLst/>
              <a:ahLst/>
              <a:cxnLst/>
              <a:rect l="l" t="t" r="r" b="b"/>
              <a:pathLst>
                <a:path w="2275992" h="1349467">
                  <a:moveTo>
                    <a:pt x="45690" y="0"/>
                  </a:moveTo>
                  <a:lnTo>
                    <a:pt x="2230302" y="0"/>
                  </a:lnTo>
                  <a:cubicBezTo>
                    <a:pt x="2255536" y="0"/>
                    <a:pt x="2275992" y="20456"/>
                    <a:pt x="2275992" y="45690"/>
                  </a:cubicBezTo>
                  <a:lnTo>
                    <a:pt x="2275992" y="1303777"/>
                  </a:lnTo>
                  <a:cubicBezTo>
                    <a:pt x="2275992" y="1329011"/>
                    <a:pt x="2255536" y="1349467"/>
                    <a:pt x="2230302" y="1349467"/>
                  </a:cubicBezTo>
                  <a:lnTo>
                    <a:pt x="45690" y="1349467"/>
                  </a:lnTo>
                  <a:cubicBezTo>
                    <a:pt x="20456" y="1349467"/>
                    <a:pt x="0" y="1329011"/>
                    <a:pt x="0" y="1303777"/>
                  </a:cubicBezTo>
                  <a:lnTo>
                    <a:pt x="0" y="45690"/>
                  </a:lnTo>
                  <a:cubicBezTo>
                    <a:pt x="0" y="20456"/>
                    <a:pt x="20456" y="0"/>
                    <a:pt x="45690" y="0"/>
                  </a:cubicBezTo>
                  <a:close/>
                </a:path>
              </a:pathLst>
            </a:custGeom>
            <a:solidFill>
              <a:srgbClr val="F2F6F3"/>
            </a:solidFill>
          </p:spPr>
          <p:txBody>
            <a:bodyPr/>
            <a:lstStyle/>
            <a:p>
              <a:endParaRPr lang="en-GB"/>
            </a:p>
          </p:txBody>
        </p:sp>
        <p:sp>
          <p:nvSpPr>
            <p:cNvPr id="4" name="TextBox 4"/>
            <p:cNvSpPr txBox="1"/>
            <p:nvPr/>
          </p:nvSpPr>
          <p:spPr>
            <a:xfrm>
              <a:off x="0" y="-38100"/>
              <a:ext cx="2275992" cy="1387567"/>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3637284" y="397832"/>
            <a:ext cx="4145894" cy="4114800"/>
          </a:xfrm>
          <a:custGeom>
            <a:avLst/>
            <a:gdLst/>
            <a:ahLst/>
            <a:cxnLst/>
            <a:rect l="l" t="t" r="r" b="b"/>
            <a:pathLst>
              <a:path w="4145894" h="4114800">
                <a:moveTo>
                  <a:pt x="0" y="0"/>
                </a:moveTo>
                <a:lnTo>
                  <a:pt x="4145894" y="0"/>
                </a:lnTo>
                <a:lnTo>
                  <a:pt x="4145894"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6" name="TextBox 6"/>
          <p:cNvSpPr txBox="1"/>
          <p:nvPr/>
        </p:nvSpPr>
        <p:spPr>
          <a:xfrm>
            <a:off x="5734741" y="2937468"/>
            <a:ext cx="7455237" cy="3521075"/>
          </a:xfrm>
          <a:prstGeom prst="rect">
            <a:avLst/>
          </a:prstGeom>
        </p:spPr>
        <p:txBody>
          <a:bodyPr lIns="0" tIns="0" rIns="0" bIns="0" rtlCol="0" anchor="t">
            <a:spAutoFit/>
          </a:bodyPr>
          <a:lstStyle/>
          <a:p>
            <a:pPr marL="0" lvl="0" indent="0" algn="ctr">
              <a:lnSpc>
                <a:spcPts val="7000"/>
              </a:lnSpc>
              <a:spcBef>
                <a:spcPct val="0"/>
              </a:spcBef>
            </a:pPr>
            <a:r>
              <a:rPr lang="en-US" sz="5000">
                <a:solidFill>
                  <a:srgbClr val="654E4E"/>
                </a:solidFill>
                <a:latin typeface="Amaranth"/>
                <a:ea typeface="Amaranth"/>
                <a:cs typeface="Amaranth"/>
                <a:sym typeface="Amaranth"/>
              </a:rPr>
              <a:t>100% of parents / carers say that we have the children’s best interests at heart.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1108</Words>
  <Application>Microsoft Office PowerPoint</Application>
  <PresentationFormat>Custom</PresentationFormat>
  <Paragraphs>45</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Amaranth</vt:lpstr>
      <vt:lpstr>Arial</vt:lpstr>
      <vt:lpstr>Apricots</vt:lpstr>
      <vt:lpstr>Calibri</vt:lpstr>
      <vt:lpstr>Mango AC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Summer 2026 Parent Voice</dc:title>
  <dc:creator>Lowe, Katie</dc:creator>
  <cp:lastModifiedBy>Lowe, Katie</cp:lastModifiedBy>
  <cp:revision>1</cp:revision>
  <dcterms:created xsi:type="dcterms:W3CDTF">2006-08-16T00:00:00Z</dcterms:created>
  <dcterms:modified xsi:type="dcterms:W3CDTF">2026-07-15T09:57:03Z</dcterms:modified>
  <dc:identifier>DAHOUipjYBU</dc:identifier>
</cp:coreProperties>
</file>